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1" r:id="rId3"/>
    <p:sldId id="288" r:id="rId4"/>
    <p:sldId id="284" r:id="rId5"/>
    <p:sldId id="283" r:id="rId6"/>
    <p:sldId id="281" r:id="rId7"/>
    <p:sldId id="278" r:id="rId8"/>
    <p:sldId id="286" r:id="rId9"/>
    <p:sldId id="289" r:id="rId10"/>
    <p:sldId id="285" r:id="rId11"/>
    <p:sldId id="279" r:id="rId12"/>
    <p:sldId id="280" r:id="rId13"/>
    <p:sldId id="282" r:id="rId14"/>
    <p:sldId id="270" r:id="rId15"/>
    <p:sldId id="290" r:id="rId16"/>
    <p:sldId id="259" r:id="rId17"/>
    <p:sldId id="291" r:id="rId18"/>
    <p:sldId id="266" r:id="rId19"/>
    <p:sldId id="292" r:id="rId20"/>
    <p:sldId id="265" r:id="rId21"/>
    <p:sldId id="293"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33CC"/>
    <a:srgbClr val="5E5E5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150" autoAdjust="0"/>
    <p:restoredTop sz="94660"/>
  </p:normalViewPr>
  <p:slideViewPr>
    <p:cSldViewPr>
      <p:cViewPr>
        <p:scale>
          <a:sx n="70" d="100"/>
          <a:sy n="70" d="100"/>
        </p:scale>
        <p:origin x="-6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EC0EC2-9275-4AE0-8C05-E45C65DE3224}"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89890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C0EC2-9275-4AE0-8C05-E45C65DE3224}"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266449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C0EC2-9275-4AE0-8C05-E45C65DE3224}"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27259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C0EC2-9275-4AE0-8C05-E45C65DE3224}"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304303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EC0EC2-9275-4AE0-8C05-E45C65DE3224}"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5807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C0EC2-9275-4AE0-8C05-E45C65DE3224}"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49444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EC0EC2-9275-4AE0-8C05-E45C65DE3224}" type="datetimeFigureOut">
              <a:rPr lang="en-US" smtClean="0"/>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25225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EC0EC2-9275-4AE0-8C05-E45C65DE3224}" type="datetimeFigureOut">
              <a:rPr lang="en-US" smtClean="0"/>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312061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C0EC2-9275-4AE0-8C05-E45C65DE3224}" type="datetimeFigureOut">
              <a:rPr lang="en-US" smtClean="0"/>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1253314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C0EC2-9275-4AE0-8C05-E45C65DE3224}"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83193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C0EC2-9275-4AE0-8C05-E45C65DE3224}"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25982-EC6E-4E19-8E58-07DB7FA06A74}" type="slidenum">
              <a:rPr lang="en-US" smtClean="0"/>
              <a:t>‹#›</a:t>
            </a:fld>
            <a:endParaRPr lang="en-US"/>
          </a:p>
        </p:txBody>
      </p:sp>
    </p:spTree>
    <p:extLst>
      <p:ext uri="{BB962C8B-B14F-4D97-AF65-F5344CB8AC3E}">
        <p14:creationId xmlns:p14="http://schemas.microsoft.com/office/powerpoint/2010/main" val="356263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C0EC2-9275-4AE0-8C05-E45C65DE3224}" type="datetimeFigureOut">
              <a:rPr lang="en-US" smtClean="0"/>
              <a:t>10/29/2013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25982-EC6E-4E19-8E58-07DB7FA06A74}" type="slidenum">
              <a:rPr lang="en-US" smtClean="0"/>
              <a:t>‹#›</a:t>
            </a:fld>
            <a:endParaRPr lang="en-US"/>
          </a:p>
        </p:txBody>
      </p:sp>
    </p:spTree>
    <p:extLst>
      <p:ext uri="{BB962C8B-B14F-4D97-AF65-F5344CB8AC3E}">
        <p14:creationId xmlns:p14="http://schemas.microsoft.com/office/powerpoint/2010/main" val="2032755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318754"/>
            <a:ext cx="9163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0" y="33147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72000" y="0"/>
            <a:ext cx="2212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81600" y="762000"/>
            <a:ext cx="3124200" cy="830997"/>
          </a:xfrm>
          <a:prstGeom prst="rect">
            <a:avLst/>
          </a:prstGeom>
          <a:noFill/>
        </p:spPr>
        <p:txBody>
          <a:bodyPr wrap="square" rtlCol="0">
            <a:spAutoFit/>
          </a:bodyPr>
          <a:lstStyle/>
          <a:p>
            <a:r>
              <a:rPr lang="en-US" sz="2400" dirty="0" smtClean="0">
                <a:solidFill>
                  <a:schemeClr val="bg1"/>
                </a:solidFill>
              </a:rPr>
              <a:t>Putting America’s Future in the Crosshairs</a:t>
            </a:r>
            <a:endParaRPr lang="en-US" sz="2400" dirty="0">
              <a:solidFill>
                <a:schemeClr val="bg1"/>
              </a:solidFill>
            </a:endParaRPr>
          </a:p>
        </p:txBody>
      </p:sp>
      <p:sp>
        <p:nvSpPr>
          <p:cNvPr id="9" name="TextBox 8"/>
          <p:cNvSpPr txBox="1"/>
          <p:nvPr/>
        </p:nvSpPr>
        <p:spPr>
          <a:xfrm>
            <a:off x="533400" y="914400"/>
            <a:ext cx="3505200" cy="461665"/>
          </a:xfrm>
          <a:prstGeom prst="rect">
            <a:avLst/>
          </a:prstGeom>
          <a:noFill/>
        </p:spPr>
        <p:txBody>
          <a:bodyPr wrap="square" rtlCol="0">
            <a:spAutoFit/>
          </a:bodyPr>
          <a:lstStyle/>
          <a:p>
            <a:r>
              <a:rPr lang="en-US" sz="2400" dirty="0" smtClean="0">
                <a:solidFill>
                  <a:schemeClr val="bg1"/>
                </a:solidFill>
              </a:rPr>
              <a:t>Is Your Future Looking Up?</a:t>
            </a:r>
            <a:endParaRPr lang="en-US" sz="2400" dirty="0">
              <a:solidFill>
                <a:schemeClr val="bg1"/>
              </a:solidFill>
            </a:endParaRPr>
          </a:p>
        </p:txBody>
      </p:sp>
      <p:sp>
        <p:nvSpPr>
          <p:cNvPr id="10" name="TextBox 9"/>
          <p:cNvSpPr txBox="1"/>
          <p:nvPr/>
        </p:nvSpPr>
        <p:spPr>
          <a:xfrm>
            <a:off x="609600" y="4800600"/>
            <a:ext cx="3124200" cy="1200329"/>
          </a:xfrm>
          <a:prstGeom prst="rect">
            <a:avLst/>
          </a:prstGeom>
          <a:noFill/>
        </p:spPr>
        <p:txBody>
          <a:bodyPr wrap="square" rtlCol="0">
            <a:spAutoFit/>
          </a:bodyPr>
          <a:lstStyle/>
          <a:p>
            <a:r>
              <a:rPr lang="en-US" sz="2400" dirty="0" smtClean="0">
                <a:solidFill>
                  <a:schemeClr val="bg1"/>
                </a:solidFill>
              </a:rPr>
              <a:t>More Efficient &amp; Lower Cost Access to Education &amp; Training </a:t>
            </a:r>
            <a:endParaRPr lang="en-US" sz="2400" dirty="0">
              <a:solidFill>
                <a:schemeClr val="bg1"/>
              </a:solidFill>
            </a:endParaRPr>
          </a:p>
        </p:txBody>
      </p:sp>
      <p:sp>
        <p:nvSpPr>
          <p:cNvPr id="11" name="TextBox 10"/>
          <p:cNvSpPr txBox="1"/>
          <p:nvPr/>
        </p:nvSpPr>
        <p:spPr>
          <a:xfrm>
            <a:off x="5181600" y="4819471"/>
            <a:ext cx="3124200" cy="1200329"/>
          </a:xfrm>
          <a:prstGeom prst="rect">
            <a:avLst/>
          </a:prstGeom>
          <a:noFill/>
        </p:spPr>
        <p:txBody>
          <a:bodyPr wrap="square" rtlCol="0">
            <a:spAutoFit/>
          </a:bodyPr>
          <a:lstStyle/>
          <a:p>
            <a:r>
              <a:rPr lang="en-US" sz="2400" dirty="0" smtClean="0">
                <a:solidFill>
                  <a:schemeClr val="bg1"/>
                </a:solidFill>
              </a:rPr>
              <a:t>Better Connections Between Employers and Colleges </a:t>
            </a:r>
            <a:endParaRPr lang="en-US" sz="2400"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248400"/>
            <a:ext cx="15843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3"/>
          <p:cNvSpPr txBox="1"/>
          <p:nvPr/>
        </p:nvSpPr>
        <p:spPr>
          <a:xfrm>
            <a:off x="3390900" y="2996625"/>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2112068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914400"/>
            <a:chOff x="0" y="0"/>
            <a:chExt cx="9144001" cy="914400"/>
          </a:xfrm>
        </p:grpSpPr>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 y="179611"/>
              <a:ext cx="74295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Interest:  Flexibility &amp; Personalization   </a:t>
              </a:r>
              <a:endParaRPr lang="en-US" sz="2000" b="1" dirty="0">
                <a:solidFill>
                  <a:schemeClr val="bg1"/>
                </a:solidFill>
                <a:latin typeface="Times New Roman" pitchFamily="18" charset="0"/>
                <a:cs typeface="Times New Roman" pitchFamily="18" charset="0"/>
              </a:endParaRPr>
            </a:p>
          </p:txBody>
        </p:sp>
      </p:grpSp>
      <p:sp>
        <p:nvSpPr>
          <p:cNvPr id="2" name="Rectangle 1"/>
          <p:cNvSpPr/>
          <p:nvPr/>
        </p:nvSpPr>
        <p:spPr>
          <a:xfrm>
            <a:off x="533400" y="1143000"/>
            <a:ext cx="7772400" cy="5632311"/>
          </a:xfrm>
          <a:prstGeom prst="rect">
            <a:avLst/>
          </a:prstGeom>
        </p:spPr>
        <p:txBody>
          <a:bodyPr wrap="square">
            <a:spAutoFit/>
          </a:bodyPr>
          <a:lstStyle/>
          <a:p>
            <a:r>
              <a:rPr lang="en-US" sz="2400" b="1" dirty="0"/>
              <a:t>Flexibility</a:t>
            </a:r>
            <a:r>
              <a:rPr lang="en-US" sz="2400" dirty="0"/>
              <a:t>. Programs allow maximum flexibility for today’s learner such as the following examples: utilizing direct assessment, certificates are built within stacked and latticed credential pathways, opportunities for self-pacing, and/or assessments for prior learning</a:t>
            </a:r>
            <a:r>
              <a:rPr lang="en-US" sz="2400" dirty="0" smtClean="0"/>
              <a:t>.</a:t>
            </a:r>
          </a:p>
          <a:p>
            <a:endParaRPr lang="en-US" sz="2400" dirty="0"/>
          </a:p>
          <a:p>
            <a:r>
              <a:rPr lang="en-US" sz="2400" b="1" dirty="0"/>
              <a:t>Personalized Learning</a:t>
            </a:r>
            <a:r>
              <a:rPr lang="en-US" sz="2400" dirty="0"/>
              <a:t>. We believe personalized learning has the potential to help more learners complete a postsecondary education more effectively and efficiently. We believe that good instructional practices should be aligned to content and designed for the learner and industry needs around the competencies and skills. Examples include interactive simulations, personal and virtual instruction, digital tutors, etc. </a:t>
            </a:r>
          </a:p>
          <a:p>
            <a:r>
              <a:rPr lang="en-US" sz="2400" dirty="0"/>
              <a:t> </a:t>
            </a:r>
          </a:p>
        </p:txBody>
      </p:sp>
      <p:sp>
        <p:nvSpPr>
          <p:cNvPr id="11"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357954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71600"/>
            <a:ext cx="7467600" cy="5001369"/>
          </a:xfrm>
          <a:prstGeom prst="rect">
            <a:avLst/>
          </a:prstGeom>
        </p:spPr>
        <p:txBody>
          <a:bodyPr wrap="square">
            <a:spAutoFit/>
          </a:bodyPr>
          <a:lstStyle/>
          <a:p>
            <a:pPr marL="457200" indent="-457200">
              <a:buFont typeface="+mj-lt"/>
              <a:buAutoNum type="arabicPeriod"/>
            </a:pPr>
            <a:r>
              <a:rPr lang="en-US" sz="2200" b="1" dirty="0" smtClean="0"/>
              <a:t>Employers </a:t>
            </a:r>
            <a:r>
              <a:rPr lang="en-US" sz="2200" b="1" dirty="0"/>
              <a:t>assumed a leadership role in design and delivery </a:t>
            </a:r>
            <a:r>
              <a:rPr lang="en-US" sz="2200" b="1" dirty="0" smtClean="0"/>
              <a:t>of programming</a:t>
            </a:r>
          </a:p>
          <a:p>
            <a:pPr marL="393700" indent="-393700">
              <a:buFont typeface="+mj-lt"/>
              <a:buAutoNum type="arabicPeriod"/>
            </a:pPr>
            <a:endParaRPr lang="en-US" sz="800" b="1" dirty="0"/>
          </a:p>
          <a:p>
            <a:pPr marL="457200" indent="-457200">
              <a:lnSpc>
                <a:spcPct val="150000"/>
              </a:lnSpc>
              <a:buFont typeface="+mj-lt"/>
              <a:buAutoNum type="arabicPeriod"/>
            </a:pPr>
            <a:r>
              <a:rPr lang="en-US" sz="2200" b="1" dirty="0" smtClean="0"/>
              <a:t>Core </a:t>
            </a:r>
            <a:r>
              <a:rPr lang="en-US" sz="2200" b="1" dirty="0"/>
              <a:t>competencies were well-defined </a:t>
            </a:r>
          </a:p>
          <a:p>
            <a:pPr marL="393700" indent="-393700">
              <a:lnSpc>
                <a:spcPct val="150000"/>
              </a:lnSpc>
              <a:buFont typeface="+mj-lt"/>
              <a:buAutoNum type="arabicPeriod"/>
            </a:pPr>
            <a:endParaRPr lang="en-US" sz="800" b="1" dirty="0"/>
          </a:p>
          <a:p>
            <a:pPr marL="457200" indent="-457200">
              <a:buFont typeface="+mj-lt"/>
              <a:buAutoNum type="arabicPeriod"/>
            </a:pPr>
            <a:r>
              <a:rPr lang="en-US" sz="2200" b="1" dirty="0" smtClean="0"/>
              <a:t>Learning </a:t>
            </a:r>
            <a:r>
              <a:rPr lang="en-US" sz="2200" b="1" dirty="0"/>
              <a:t>content and delivery methods were designed to ensure learners mastered the core </a:t>
            </a:r>
            <a:r>
              <a:rPr lang="en-US" sz="2200" b="1" dirty="0" smtClean="0"/>
              <a:t>competencies</a:t>
            </a:r>
          </a:p>
          <a:p>
            <a:pPr marL="393700" indent="-393700">
              <a:buFont typeface="+mj-lt"/>
              <a:buAutoNum type="arabicPeriod"/>
            </a:pPr>
            <a:endParaRPr lang="en-US" sz="800" b="1" dirty="0"/>
          </a:p>
          <a:p>
            <a:pPr marL="457200" indent="-457200">
              <a:buFont typeface="+mj-lt"/>
              <a:buAutoNum type="arabicPeriod"/>
            </a:pPr>
            <a:r>
              <a:rPr lang="en-US" sz="2200" b="1" dirty="0" smtClean="0"/>
              <a:t>Included </a:t>
            </a:r>
            <a:r>
              <a:rPr lang="en-US" sz="2200" b="1" dirty="0"/>
              <a:t>supportive services tailored to population served allowing for local </a:t>
            </a:r>
            <a:r>
              <a:rPr lang="en-US" sz="2200" b="1" dirty="0" smtClean="0"/>
              <a:t>differentiation</a:t>
            </a:r>
          </a:p>
          <a:p>
            <a:pPr marL="393700" indent="-393700">
              <a:buFont typeface="+mj-lt"/>
              <a:buAutoNum type="arabicPeriod"/>
            </a:pPr>
            <a:endParaRPr lang="en-US" sz="800" b="1" dirty="0"/>
          </a:p>
          <a:p>
            <a:pPr marL="457200" indent="-457200">
              <a:buFont typeface="+mj-lt"/>
              <a:buAutoNum type="arabicPeriod"/>
            </a:pPr>
            <a:r>
              <a:rPr lang="en-US" sz="2200" b="1" dirty="0" smtClean="0"/>
              <a:t>Non-credit </a:t>
            </a:r>
            <a:r>
              <a:rPr lang="en-US" sz="2200" b="1" dirty="0"/>
              <a:t>certificates were articulated to/and or designed as the entry point of credit-bearing, postsecondary  </a:t>
            </a:r>
            <a:r>
              <a:rPr lang="en-US" sz="2200" b="1" dirty="0" smtClean="0"/>
              <a:t>pathways</a:t>
            </a:r>
          </a:p>
          <a:p>
            <a:pPr marL="393700" indent="-393700">
              <a:buFont typeface="+mj-lt"/>
              <a:buAutoNum type="arabicPeriod"/>
            </a:pPr>
            <a:endParaRPr lang="en-US" sz="800" b="1" dirty="0"/>
          </a:p>
          <a:p>
            <a:pPr marL="457200" indent="-457200">
              <a:buFont typeface="+mj-lt"/>
              <a:buAutoNum type="arabicPeriod"/>
            </a:pPr>
            <a:r>
              <a:rPr lang="en-US" sz="2200" b="1" dirty="0" smtClean="0"/>
              <a:t>Resulting </a:t>
            </a:r>
            <a:r>
              <a:rPr lang="en-US" sz="2200" b="1" dirty="0"/>
              <a:t>higher credential completion rates and employment outcomes for learners</a:t>
            </a:r>
          </a:p>
        </p:txBody>
      </p:sp>
      <p:cxnSp>
        <p:nvCxnSpPr>
          <p:cNvPr id="5" name="Straight Connector 4"/>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 y="179611"/>
            <a:ext cx="66294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Foundation Six Key Guidelines </a:t>
            </a:r>
            <a:endParaRPr lang="en-US" sz="2000" b="1" dirty="0">
              <a:solidFill>
                <a:schemeClr val="bg1"/>
              </a:solidFill>
              <a:latin typeface="Times New Roman" pitchFamily="18" charset="0"/>
              <a:cs typeface="Times New Roman" pitchFamily="18" charset="0"/>
            </a:endParaRPr>
          </a:p>
        </p:txBody>
      </p:sp>
      <p:sp>
        <p:nvSpPr>
          <p:cNvPr id="10"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632766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 y="179611"/>
            <a:ext cx="66294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a:t>
            </a:r>
            <a:r>
              <a:rPr lang="en-US" sz="2400" b="1" dirty="0" smtClean="0">
                <a:solidFill>
                  <a:schemeClr val="bg1"/>
                </a:solidFill>
                <a:latin typeface="Arial Rounded MT Bold" pitchFamily="34" charset="0"/>
              </a:rPr>
              <a:t>CollegeSky.com       </a:t>
            </a:r>
            <a:r>
              <a:rPr lang="en-US" sz="2000" b="1" i="1" dirty="0" smtClean="0">
                <a:solidFill>
                  <a:schemeClr val="bg1"/>
                </a:solidFill>
                <a:latin typeface="Times New Roman" pitchFamily="18" charset="0"/>
                <a:cs typeface="Times New Roman" pitchFamily="18" charset="0"/>
              </a:rPr>
              <a:t>Foundation: Exercise Leverage </a:t>
            </a:r>
            <a:endParaRPr lang="en-US" sz="2000" b="1" dirty="0">
              <a:solidFill>
                <a:schemeClr val="bg1"/>
              </a:solidFill>
              <a:latin typeface="Times New Roman" pitchFamily="18" charset="0"/>
              <a:cs typeface="Times New Roman" pitchFamily="18" charset="0"/>
            </a:endParaRPr>
          </a:p>
        </p:txBody>
      </p:sp>
      <p:sp>
        <p:nvSpPr>
          <p:cNvPr id="2" name="Rectangle 1"/>
          <p:cNvSpPr/>
          <p:nvPr/>
        </p:nvSpPr>
        <p:spPr>
          <a:xfrm>
            <a:off x="228600" y="1066800"/>
            <a:ext cx="8458200" cy="5584606"/>
          </a:xfrm>
          <a:prstGeom prst="rect">
            <a:avLst/>
          </a:prstGeom>
        </p:spPr>
        <p:txBody>
          <a:bodyPr wrap="square">
            <a:spAutoFit/>
          </a:bodyPr>
          <a:lstStyle/>
          <a:p>
            <a:pPr>
              <a:lnSpc>
                <a:spcPct val="150000"/>
              </a:lnSpc>
            </a:pPr>
            <a:r>
              <a:rPr lang="en-US" sz="2000" dirty="0"/>
              <a:t>Considering the opportunity of occupational programming, </a:t>
            </a:r>
            <a:r>
              <a:rPr lang="en-US" sz="2000" b="1" dirty="0"/>
              <a:t>TAACCCT consortia</a:t>
            </a:r>
            <a:r>
              <a:rPr lang="en-US" sz="2000" dirty="0"/>
              <a:t>, and employer demand for mid-skill workforce, is there a model of credential delivery that can be flexible to today’s learner, aligned to employer-recognized competencies </a:t>
            </a:r>
            <a:r>
              <a:rPr lang="en-US" sz="2000" i="1" dirty="0"/>
              <a:t>and</a:t>
            </a:r>
            <a:r>
              <a:rPr lang="en-US" sz="2000" dirty="0"/>
              <a:t> operate at scale? Could this model include shared curriculum that leverages technology for both instructional content development and delivery? How might we leverage existing partnerships in the field–like the ones being organized through </a:t>
            </a:r>
            <a:r>
              <a:rPr lang="en-US" sz="2000" b="1" dirty="0"/>
              <a:t>TAACCCT</a:t>
            </a:r>
            <a:r>
              <a:rPr lang="en-US" sz="2000" dirty="0"/>
              <a:t> -- where strong alignment exists between educational providers, employers, and other service providers that develop and deliver such a model? How do you take strong local programming best practices to scale minimizing redundancies across institutions? Is there a model that provides employers, educational providers and learners what they need in both the short and long-term?</a:t>
            </a:r>
          </a:p>
        </p:txBody>
      </p:sp>
      <p:sp>
        <p:nvSpPr>
          <p:cNvPr id="10"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2735286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806" y="2133600"/>
            <a:ext cx="8153400" cy="3693319"/>
          </a:xfrm>
          <a:prstGeom prst="rect">
            <a:avLst/>
          </a:prstGeom>
        </p:spPr>
        <p:txBody>
          <a:bodyPr wrap="square">
            <a:spAutoFit/>
          </a:bodyPr>
          <a:lstStyle/>
          <a:p>
            <a:pPr lvl="0"/>
            <a:r>
              <a:rPr lang="en-US" sz="2400" u="sng" dirty="0"/>
              <a:t>Development of closer relationships between industry, service providers</a:t>
            </a:r>
            <a:r>
              <a:rPr lang="en-US" sz="2400" dirty="0"/>
              <a:t> (e.g. technology vendors),  and educational providers</a:t>
            </a:r>
          </a:p>
          <a:p>
            <a:pPr lvl="0">
              <a:lnSpc>
                <a:spcPct val="200000"/>
              </a:lnSpc>
            </a:pPr>
            <a:r>
              <a:rPr lang="en-US" sz="2400" u="sng" dirty="0"/>
              <a:t>Convening of partnerships and foundation to come together to discuss planning process and shared </a:t>
            </a:r>
            <a:r>
              <a:rPr lang="en-US" sz="2400" u="sng" dirty="0" smtClean="0"/>
              <a:t>expectations</a:t>
            </a:r>
          </a:p>
          <a:p>
            <a:pPr lvl="0">
              <a:lnSpc>
                <a:spcPct val="200000"/>
              </a:lnSpc>
            </a:pPr>
            <a:endParaRPr lang="en-US" sz="900" dirty="0"/>
          </a:p>
          <a:p>
            <a:pPr lvl="0"/>
            <a:r>
              <a:rPr lang="en-US" sz="2400" u="sng" dirty="0"/>
              <a:t>Possible Phase II</a:t>
            </a:r>
            <a:r>
              <a:rPr lang="en-US" sz="2400" dirty="0"/>
              <a:t> of design process that will entail further plan development to ensure  business model comparability among partnerships</a:t>
            </a:r>
          </a:p>
        </p:txBody>
      </p:sp>
      <p:grpSp>
        <p:nvGrpSpPr>
          <p:cNvPr id="5" name="Group 4"/>
          <p:cNvGrpSpPr/>
          <p:nvPr/>
        </p:nvGrpSpPr>
        <p:grpSpPr>
          <a:xfrm>
            <a:off x="0" y="0"/>
            <a:ext cx="9144001" cy="914400"/>
            <a:chOff x="0" y="0"/>
            <a:chExt cx="9144001" cy="914400"/>
          </a:xfrm>
        </p:grpSpPr>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 y="179611"/>
              <a:ext cx="72009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Foundation: Working with Partners</a:t>
              </a:r>
              <a:endParaRPr lang="en-US" sz="2000" b="1" dirty="0">
                <a:solidFill>
                  <a:schemeClr val="bg1"/>
                </a:solidFill>
                <a:latin typeface="Times New Roman" pitchFamily="18" charset="0"/>
                <a:cs typeface="Times New Roman" pitchFamily="18" charset="0"/>
              </a:endParaRPr>
            </a:p>
          </p:txBody>
        </p:sp>
      </p:grpSp>
      <p:sp>
        <p:nvSpPr>
          <p:cNvPr id="11"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943991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2122" y="0"/>
            <a:ext cx="5311877"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38100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152400"/>
            <a:ext cx="2819399"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a:t>
            </a:r>
            <a:endParaRPr lang="en-US" sz="2400" dirty="0">
              <a:solidFill>
                <a:schemeClr val="bg1"/>
              </a:solidFill>
              <a:latin typeface="Arial Rounded MT Bold" pitchFamily="34" charset="0"/>
            </a:endParaRPr>
          </a:p>
        </p:txBody>
      </p:sp>
      <p:cxnSp>
        <p:nvCxnSpPr>
          <p:cNvPr id="8" name="Straight Connector 7"/>
          <p:cNvCxnSpPr/>
          <p:nvPr/>
        </p:nvCxnSpPr>
        <p:spPr>
          <a:xfrm>
            <a:off x="28194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23" y="0"/>
            <a:ext cx="531187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10000" y="0"/>
            <a:ext cx="22123"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91000" y="1491435"/>
            <a:ext cx="4495800" cy="4708981"/>
          </a:xfrm>
          <a:prstGeom prst="rect">
            <a:avLst/>
          </a:prstGeom>
          <a:noFill/>
        </p:spPr>
        <p:txBody>
          <a:bodyPr wrap="square" rtlCol="0">
            <a:spAutoFit/>
          </a:bodyPr>
          <a:lstStyle/>
          <a:p>
            <a:r>
              <a:rPr lang="en-US" sz="2000" b="1" dirty="0" smtClean="0">
                <a:solidFill>
                  <a:schemeClr val="bg1"/>
                </a:solidFill>
              </a:rPr>
              <a:t>General Approach</a:t>
            </a:r>
            <a:r>
              <a:rPr lang="en-US" sz="2000" dirty="0" smtClean="0">
                <a:solidFill>
                  <a:schemeClr val="bg1"/>
                </a:solidFill>
              </a:rPr>
              <a:t>:  We have assembled an ideal core partnership (College Sky) to develop a certification “marketplace” based on modular and portable sub-certifications. This design has the potential to achieve the lowest possible cost and the broadest possible scale, while continuously adapting to industry needs over time.  The benefits of standalone educational components are not restricted to technical education. Our goal is to develop a model that can ultimately be deployed across technical, remedial, professional and traditional postsecondary education. </a:t>
            </a:r>
            <a:endParaRPr lang="en-US" sz="2000" dirty="0">
              <a:solidFill>
                <a:schemeClr val="bg1"/>
              </a:solidFill>
            </a:endParaRPr>
          </a:p>
        </p:txBody>
      </p:sp>
      <p:sp>
        <p:nvSpPr>
          <p:cNvPr id="2" name="Rectangle 1"/>
          <p:cNvSpPr/>
          <p:nvPr/>
        </p:nvSpPr>
        <p:spPr>
          <a:xfrm>
            <a:off x="0" y="866775"/>
            <a:ext cx="3832123" cy="59912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p:cNvSpPr/>
          <p:nvPr/>
        </p:nvSpPr>
        <p:spPr>
          <a:xfrm>
            <a:off x="228600" y="5410200"/>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8600" y="2529348"/>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8600" y="1081548"/>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8600" y="3975919"/>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28600" y="1143000"/>
            <a:ext cx="2286000" cy="369332"/>
          </a:xfrm>
          <a:prstGeom prst="rect">
            <a:avLst/>
          </a:prstGeom>
          <a:noFill/>
        </p:spPr>
        <p:txBody>
          <a:bodyPr wrap="square" rtlCol="0">
            <a:spAutoFit/>
          </a:bodyPr>
          <a:lstStyle/>
          <a:p>
            <a:r>
              <a:rPr lang="en-US" b="1" dirty="0">
                <a:solidFill>
                  <a:schemeClr val="bg1"/>
                </a:solidFill>
              </a:rPr>
              <a:t> </a:t>
            </a:r>
            <a:r>
              <a:rPr lang="en-US" b="1" dirty="0" smtClean="0">
                <a:solidFill>
                  <a:schemeClr val="bg1"/>
                </a:solidFill>
              </a:rPr>
              <a:t> </a:t>
            </a:r>
            <a:r>
              <a:rPr lang="en-US" b="1" u="sng" dirty="0" smtClean="0">
                <a:solidFill>
                  <a:schemeClr val="bg1"/>
                </a:solidFill>
              </a:rPr>
              <a:t>READY</a:t>
            </a:r>
            <a:endParaRPr lang="en-US" b="1" u="sng" dirty="0">
              <a:solidFill>
                <a:schemeClr val="bg1"/>
              </a:solidFill>
            </a:endParaRPr>
          </a:p>
        </p:txBody>
      </p:sp>
      <p:sp>
        <p:nvSpPr>
          <p:cNvPr id="27" name="TextBox 26"/>
          <p:cNvSpPr txBox="1"/>
          <p:nvPr/>
        </p:nvSpPr>
        <p:spPr>
          <a:xfrm>
            <a:off x="334297" y="2667000"/>
            <a:ext cx="2286000" cy="369332"/>
          </a:xfrm>
          <a:prstGeom prst="rect">
            <a:avLst/>
          </a:prstGeom>
          <a:noFill/>
        </p:spPr>
        <p:txBody>
          <a:bodyPr wrap="square" rtlCol="0">
            <a:spAutoFit/>
          </a:bodyPr>
          <a:lstStyle/>
          <a:p>
            <a:r>
              <a:rPr lang="en-US" b="1" u="sng" dirty="0" smtClean="0">
                <a:solidFill>
                  <a:schemeClr val="bg1"/>
                </a:solidFill>
              </a:rPr>
              <a:t>LEARN</a:t>
            </a:r>
            <a:endParaRPr lang="en-US" b="1" u="sng" dirty="0">
              <a:solidFill>
                <a:schemeClr val="bg1"/>
              </a:solidFill>
            </a:endParaRPr>
          </a:p>
        </p:txBody>
      </p:sp>
      <p:sp>
        <p:nvSpPr>
          <p:cNvPr id="28" name="TextBox 27"/>
          <p:cNvSpPr txBox="1"/>
          <p:nvPr/>
        </p:nvSpPr>
        <p:spPr>
          <a:xfrm>
            <a:off x="381000" y="4038600"/>
            <a:ext cx="2286000" cy="369332"/>
          </a:xfrm>
          <a:prstGeom prst="rect">
            <a:avLst/>
          </a:prstGeom>
          <a:noFill/>
        </p:spPr>
        <p:txBody>
          <a:bodyPr wrap="square" rtlCol="0">
            <a:spAutoFit/>
          </a:bodyPr>
          <a:lstStyle/>
          <a:p>
            <a:r>
              <a:rPr lang="en-US" b="1" u="sng" dirty="0" smtClean="0">
                <a:solidFill>
                  <a:schemeClr val="bg1"/>
                </a:solidFill>
              </a:rPr>
              <a:t>EARN</a:t>
            </a:r>
            <a:endParaRPr lang="en-US" b="1" u="sng" dirty="0">
              <a:solidFill>
                <a:schemeClr val="bg1"/>
              </a:solidFill>
            </a:endParaRPr>
          </a:p>
        </p:txBody>
      </p:sp>
      <p:sp>
        <p:nvSpPr>
          <p:cNvPr id="29" name="TextBox 28"/>
          <p:cNvSpPr txBox="1"/>
          <p:nvPr/>
        </p:nvSpPr>
        <p:spPr>
          <a:xfrm>
            <a:off x="381000" y="5486400"/>
            <a:ext cx="2286000" cy="369332"/>
          </a:xfrm>
          <a:prstGeom prst="rect">
            <a:avLst/>
          </a:prstGeom>
          <a:noFill/>
        </p:spPr>
        <p:txBody>
          <a:bodyPr wrap="square" rtlCol="0">
            <a:spAutoFit/>
          </a:bodyPr>
          <a:lstStyle/>
          <a:p>
            <a:r>
              <a:rPr lang="en-US" b="1" u="sng" dirty="0" smtClean="0">
                <a:solidFill>
                  <a:schemeClr val="bg1"/>
                </a:solidFill>
              </a:rPr>
              <a:t>ADVANCE</a:t>
            </a:r>
            <a:endParaRPr lang="en-US" b="1" u="sng" dirty="0">
              <a:solidFill>
                <a:schemeClr val="bg1"/>
              </a:solidFill>
            </a:endParaRPr>
          </a:p>
        </p:txBody>
      </p:sp>
      <p:sp>
        <p:nvSpPr>
          <p:cNvPr id="20" name="TextBox 3"/>
          <p:cNvSpPr txBox="1"/>
          <p:nvPr/>
        </p:nvSpPr>
        <p:spPr>
          <a:xfrm>
            <a:off x="4953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
        <p:nvSpPr>
          <p:cNvPr id="3" name="TextBox 2"/>
          <p:cNvSpPr txBox="1"/>
          <p:nvPr/>
        </p:nvSpPr>
        <p:spPr>
          <a:xfrm>
            <a:off x="334297" y="1676400"/>
            <a:ext cx="3170903" cy="369332"/>
          </a:xfrm>
          <a:prstGeom prst="rect">
            <a:avLst/>
          </a:prstGeom>
          <a:noFill/>
        </p:spPr>
        <p:txBody>
          <a:bodyPr wrap="square" rtlCol="0">
            <a:spAutoFit/>
          </a:bodyPr>
          <a:lstStyle/>
          <a:p>
            <a:r>
              <a:rPr lang="en-US" b="1" i="1" dirty="0" smtClean="0">
                <a:solidFill>
                  <a:schemeClr val="bg1"/>
                </a:solidFill>
              </a:rPr>
              <a:t>What Qualifications Do I Have?</a:t>
            </a:r>
            <a:endParaRPr lang="en-US" b="1" i="1" dirty="0">
              <a:solidFill>
                <a:schemeClr val="bg1"/>
              </a:solidFill>
            </a:endParaRPr>
          </a:p>
        </p:txBody>
      </p:sp>
      <p:sp>
        <p:nvSpPr>
          <p:cNvPr id="30" name="TextBox 29"/>
          <p:cNvSpPr txBox="1"/>
          <p:nvPr/>
        </p:nvSpPr>
        <p:spPr>
          <a:xfrm>
            <a:off x="381000" y="3212068"/>
            <a:ext cx="2666999" cy="369332"/>
          </a:xfrm>
          <a:prstGeom prst="rect">
            <a:avLst/>
          </a:prstGeom>
          <a:noFill/>
        </p:spPr>
        <p:txBody>
          <a:bodyPr wrap="square" rtlCol="0">
            <a:spAutoFit/>
          </a:bodyPr>
          <a:lstStyle/>
          <a:p>
            <a:r>
              <a:rPr lang="en-US" b="1" i="1" dirty="0" smtClean="0">
                <a:solidFill>
                  <a:schemeClr val="bg1"/>
                </a:solidFill>
              </a:rPr>
              <a:t>What Do I Want to Learn?</a:t>
            </a:r>
            <a:endParaRPr lang="en-US" b="1" i="1" dirty="0">
              <a:solidFill>
                <a:schemeClr val="bg1"/>
              </a:solidFill>
            </a:endParaRPr>
          </a:p>
        </p:txBody>
      </p:sp>
      <p:sp>
        <p:nvSpPr>
          <p:cNvPr id="31" name="TextBox 30"/>
          <p:cNvSpPr txBox="1"/>
          <p:nvPr/>
        </p:nvSpPr>
        <p:spPr>
          <a:xfrm>
            <a:off x="381000" y="4572000"/>
            <a:ext cx="2666999" cy="369332"/>
          </a:xfrm>
          <a:prstGeom prst="rect">
            <a:avLst/>
          </a:prstGeom>
          <a:noFill/>
        </p:spPr>
        <p:txBody>
          <a:bodyPr wrap="square" rtlCol="0">
            <a:spAutoFit/>
          </a:bodyPr>
          <a:lstStyle/>
          <a:p>
            <a:r>
              <a:rPr lang="en-US" b="1" i="1" dirty="0" smtClean="0">
                <a:solidFill>
                  <a:schemeClr val="bg1"/>
                </a:solidFill>
              </a:rPr>
              <a:t>Are There Jobs?</a:t>
            </a:r>
            <a:endParaRPr lang="en-US" b="1" i="1" dirty="0">
              <a:solidFill>
                <a:schemeClr val="bg1"/>
              </a:solidFill>
            </a:endParaRPr>
          </a:p>
        </p:txBody>
      </p:sp>
      <p:sp>
        <p:nvSpPr>
          <p:cNvPr id="32" name="TextBox 31"/>
          <p:cNvSpPr txBox="1"/>
          <p:nvPr/>
        </p:nvSpPr>
        <p:spPr>
          <a:xfrm>
            <a:off x="381001" y="6019800"/>
            <a:ext cx="2666999" cy="369332"/>
          </a:xfrm>
          <a:prstGeom prst="rect">
            <a:avLst/>
          </a:prstGeom>
          <a:noFill/>
        </p:spPr>
        <p:txBody>
          <a:bodyPr wrap="square" rtlCol="0">
            <a:spAutoFit/>
          </a:bodyPr>
          <a:lstStyle/>
          <a:p>
            <a:r>
              <a:rPr lang="en-US" b="1" dirty="0" smtClean="0">
                <a:solidFill>
                  <a:schemeClr val="bg1"/>
                </a:solidFill>
              </a:rPr>
              <a:t>How Can Get a Degree ?</a:t>
            </a:r>
            <a:endParaRPr lang="en-US" b="1" dirty="0">
              <a:solidFill>
                <a:schemeClr val="bg1"/>
              </a:solidFill>
            </a:endParaRPr>
          </a:p>
        </p:txBody>
      </p:sp>
    </p:spTree>
    <p:extLst>
      <p:ext uri="{BB962C8B-B14F-4D97-AF65-F5344CB8AC3E}">
        <p14:creationId xmlns:p14="http://schemas.microsoft.com/office/powerpoint/2010/main" val="1314864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38100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152400"/>
            <a:ext cx="2819399"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a:t>
            </a:r>
            <a:endParaRPr lang="en-US" sz="2400" dirty="0">
              <a:solidFill>
                <a:schemeClr val="bg1"/>
              </a:solidFill>
              <a:latin typeface="Arial Rounded MT Bold" pitchFamily="34" charset="0"/>
            </a:endParaRPr>
          </a:p>
        </p:txBody>
      </p:sp>
      <p:cxnSp>
        <p:nvCxnSpPr>
          <p:cNvPr id="8" name="Straight Connector 7"/>
          <p:cNvCxnSpPr/>
          <p:nvPr/>
        </p:nvCxnSpPr>
        <p:spPr>
          <a:xfrm>
            <a:off x="28194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23" y="0"/>
            <a:ext cx="531187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81000" y="1143000"/>
            <a:ext cx="8382000" cy="5334000"/>
          </a:xfrm>
          <a:prstGeom prst="rect">
            <a:avLst/>
          </a:prstGeom>
          <a:noFill/>
          <a:ln w="31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09071" y="2971800"/>
            <a:ext cx="4196529" cy="1858041"/>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14400" y="1905303"/>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14400" y="4419600"/>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96129" y="4495800"/>
            <a:ext cx="2286000" cy="369332"/>
          </a:xfrm>
          <a:prstGeom prst="rect">
            <a:avLst/>
          </a:prstGeom>
          <a:noFill/>
        </p:spPr>
        <p:txBody>
          <a:bodyPr wrap="square" rtlCol="0">
            <a:spAutoFit/>
          </a:bodyPr>
          <a:lstStyle/>
          <a:p>
            <a:r>
              <a:rPr lang="en-US" b="1" dirty="0" smtClean="0">
                <a:solidFill>
                  <a:schemeClr val="bg1"/>
                </a:solidFill>
              </a:rPr>
              <a:t>EARN </a:t>
            </a:r>
            <a:endParaRPr lang="en-US" b="1" dirty="0">
              <a:solidFill>
                <a:schemeClr val="bg1"/>
              </a:solidFill>
            </a:endParaRPr>
          </a:p>
        </p:txBody>
      </p:sp>
      <p:sp>
        <p:nvSpPr>
          <p:cNvPr id="38" name="TextBox 37"/>
          <p:cNvSpPr txBox="1"/>
          <p:nvPr/>
        </p:nvSpPr>
        <p:spPr>
          <a:xfrm>
            <a:off x="1020097" y="2042955"/>
            <a:ext cx="2286000" cy="369332"/>
          </a:xfrm>
          <a:prstGeom prst="rect">
            <a:avLst/>
          </a:prstGeom>
          <a:noFill/>
        </p:spPr>
        <p:txBody>
          <a:bodyPr wrap="square" rtlCol="0">
            <a:spAutoFit/>
          </a:bodyPr>
          <a:lstStyle/>
          <a:p>
            <a:r>
              <a:rPr lang="en-US" b="1" dirty="0" smtClean="0">
                <a:solidFill>
                  <a:schemeClr val="bg1"/>
                </a:solidFill>
              </a:rPr>
              <a:t>READY</a:t>
            </a:r>
            <a:endParaRPr lang="en-US" b="1" dirty="0">
              <a:solidFill>
                <a:schemeClr val="bg1"/>
              </a:solidFill>
            </a:endParaRPr>
          </a:p>
        </p:txBody>
      </p:sp>
      <p:sp>
        <p:nvSpPr>
          <p:cNvPr id="45" name="Rectangle 44"/>
          <p:cNvSpPr/>
          <p:nvPr/>
        </p:nvSpPr>
        <p:spPr>
          <a:xfrm>
            <a:off x="4800600" y="4419297"/>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800600" y="1905000"/>
            <a:ext cx="3352800" cy="129540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953000" y="2042652"/>
            <a:ext cx="2286000" cy="369332"/>
          </a:xfrm>
          <a:prstGeom prst="rect">
            <a:avLst/>
          </a:prstGeom>
          <a:noFill/>
        </p:spPr>
        <p:txBody>
          <a:bodyPr wrap="square" rtlCol="0">
            <a:spAutoFit/>
          </a:bodyPr>
          <a:lstStyle/>
          <a:p>
            <a:r>
              <a:rPr lang="en-US" b="1" dirty="0" smtClean="0">
                <a:solidFill>
                  <a:schemeClr val="bg1"/>
                </a:solidFill>
              </a:rPr>
              <a:t>LEARN</a:t>
            </a:r>
            <a:endParaRPr lang="en-US" b="1" dirty="0">
              <a:solidFill>
                <a:schemeClr val="bg1"/>
              </a:solidFill>
            </a:endParaRPr>
          </a:p>
        </p:txBody>
      </p:sp>
      <p:sp>
        <p:nvSpPr>
          <p:cNvPr id="48" name="TextBox 47"/>
          <p:cNvSpPr txBox="1"/>
          <p:nvPr/>
        </p:nvSpPr>
        <p:spPr>
          <a:xfrm>
            <a:off x="4905375" y="4495497"/>
            <a:ext cx="2286000" cy="369332"/>
          </a:xfrm>
          <a:prstGeom prst="rect">
            <a:avLst/>
          </a:prstGeom>
          <a:noFill/>
        </p:spPr>
        <p:txBody>
          <a:bodyPr wrap="square" rtlCol="0">
            <a:spAutoFit/>
          </a:bodyPr>
          <a:lstStyle/>
          <a:p>
            <a:r>
              <a:rPr lang="en-US" b="1" dirty="0" smtClean="0">
                <a:solidFill>
                  <a:schemeClr val="bg1"/>
                </a:solidFill>
              </a:rPr>
              <a:t>ADVANCE </a:t>
            </a:r>
            <a:endParaRPr lang="en-US" b="1" dirty="0">
              <a:solidFill>
                <a:schemeClr val="bg1"/>
              </a:solidFill>
            </a:endParaRPr>
          </a:p>
        </p:txBody>
      </p:sp>
      <p:sp>
        <p:nvSpPr>
          <p:cNvPr id="31" name="TextBox 3"/>
          <p:cNvSpPr txBox="1"/>
          <p:nvPr/>
        </p:nvSpPr>
        <p:spPr>
          <a:xfrm>
            <a:off x="4953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
        <p:nvSpPr>
          <p:cNvPr id="32" name="TextBox 3"/>
          <p:cNvSpPr txBox="1"/>
          <p:nvPr/>
        </p:nvSpPr>
        <p:spPr>
          <a:xfrm>
            <a:off x="3314700" y="3505200"/>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
        <p:nvSpPr>
          <p:cNvPr id="3" name="TextBox 2"/>
          <p:cNvSpPr txBox="1"/>
          <p:nvPr/>
        </p:nvSpPr>
        <p:spPr>
          <a:xfrm>
            <a:off x="4953000" y="5066997"/>
            <a:ext cx="2743200" cy="369332"/>
          </a:xfrm>
          <a:prstGeom prst="rect">
            <a:avLst/>
          </a:prstGeom>
          <a:noFill/>
        </p:spPr>
        <p:txBody>
          <a:bodyPr wrap="square" rtlCol="0">
            <a:spAutoFit/>
          </a:bodyPr>
          <a:lstStyle/>
          <a:p>
            <a:r>
              <a:rPr lang="en-US" b="1" i="1" dirty="0" smtClean="0">
                <a:solidFill>
                  <a:schemeClr val="bg1"/>
                </a:solidFill>
              </a:rPr>
              <a:t>Higher Education Degrees </a:t>
            </a:r>
            <a:endParaRPr lang="en-US" b="1" i="1" dirty="0">
              <a:solidFill>
                <a:schemeClr val="bg1"/>
              </a:solidFill>
            </a:endParaRPr>
          </a:p>
        </p:txBody>
      </p:sp>
      <p:sp>
        <p:nvSpPr>
          <p:cNvPr id="54" name="TextBox 53"/>
          <p:cNvSpPr txBox="1"/>
          <p:nvPr/>
        </p:nvSpPr>
        <p:spPr>
          <a:xfrm>
            <a:off x="4953000" y="2450068"/>
            <a:ext cx="2743200" cy="369332"/>
          </a:xfrm>
          <a:prstGeom prst="rect">
            <a:avLst/>
          </a:prstGeom>
          <a:noFill/>
        </p:spPr>
        <p:txBody>
          <a:bodyPr wrap="square" rtlCol="0">
            <a:spAutoFit/>
          </a:bodyPr>
          <a:lstStyle/>
          <a:p>
            <a:r>
              <a:rPr lang="en-US" b="1" i="1" dirty="0" smtClean="0">
                <a:solidFill>
                  <a:schemeClr val="bg1"/>
                </a:solidFill>
              </a:rPr>
              <a:t>Certificates &amp; Certification </a:t>
            </a:r>
            <a:endParaRPr lang="en-US" b="1" i="1" dirty="0">
              <a:solidFill>
                <a:schemeClr val="bg1"/>
              </a:solidFill>
            </a:endParaRPr>
          </a:p>
        </p:txBody>
      </p:sp>
      <p:sp>
        <p:nvSpPr>
          <p:cNvPr id="55" name="TextBox 54"/>
          <p:cNvSpPr txBox="1"/>
          <p:nvPr/>
        </p:nvSpPr>
        <p:spPr>
          <a:xfrm>
            <a:off x="990600" y="2438400"/>
            <a:ext cx="2743200" cy="369332"/>
          </a:xfrm>
          <a:prstGeom prst="rect">
            <a:avLst/>
          </a:prstGeom>
          <a:noFill/>
        </p:spPr>
        <p:txBody>
          <a:bodyPr wrap="square" rtlCol="0">
            <a:spAutoFit/>
          </a:bodyPr>
          <a:lstStyle/>
          <a:p>
            <a:r>
              <a:rPr lang="en-US" b="1" i="1" dirty="0" smtClean="0">
                <a:solidFill>
                  <a:schemeClr val="bg1"/>
                </a:solidFill>
              </a:rPr>
              <a:t>Review &amp; Record Building </a:t>
            </a:r>
            <a:endParaRPr lang="en-US" b="1" i="1" dirty="0">
              <a:solidFill>
                <a:schemeClr val="bg1"/>
              </a:solidFill>
            </a:endParaRPr>
          </a:p>
        </p:txBody>
      </p:sp>
      <p:sp>
        <p:nvSpPr>
          <p:cNvPr id="56" name="TextBox 55"/>
          <p:cNvSpPr txBox="1"/>
          <p:nvPr/>
        </p:nvSpPr>
        <p:spPr>
          <a:xfrm>
            <a:off x="990600" y="5029200"/>
            <a:ext cx="3048000" cy="369332"/>
          </a:xfrm>
          <a:prstGeom prst="rect">
            <a:avLst/>
          </a:prstGeom>
          <a:noFill/>
        </p:spPr>
        <p:txBody>
          <a:bodyPr wrap="square" rtlCol="0">
            <a:spAutoFit/>
          </a:bodyPr>
          <a:lstStyle/>
          <a:p>
            <a:r>
              <a:rPr lang="en-US" b="1" i="1" dirty="0" smtClean="0">
                <a:solidFill>
                  <a:schemeClr val="bg1"/>
                </a:solidFill>
              </a:rPr>
              <a:t>Jobs Based on Certificates </a:t>
            </a:r>
            <a:endParaRPr lang="en-US" b="1" i="1" dirty="0">
              <a:solidFill>
                <a:schemeClr val="bg1"/>
              </a:solidFill>
            </a:endParaRPr>
          </a:p>
        </p:txBody>
      </p:sp>
    </p:spTree>
    <p:extLst>
      <p:ext uri="{BB962C8B-B14F-4D97-AF65-F5344CB8AC3E}">
        <p14:creationId xmlns:p14="http://schemas.microsoft.com/office/powerpoint/2010/main" val="941942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8194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8100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309289"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 y="890587"/>
            <a:ext cx="9144000" cy="59674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112637"/>
            <a:ext cx="1229953" cy="157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085921"/>
            <a:ext cx="1229953" cy="160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5907" y="1085921"/>
            <a:ext cx="1213893" cy="160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4735" y="1085920"/>
            <a:ext cx="1236665" cy="160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Straight Connector 38"/>
          <p:cNvCxnSpPr/>
          <p:nvPr/>
        </p:nvCxnSpPr>
        <p:spPr>
          <a:xfrm>
            <a:off x="-76200" y="28956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188" y="1066800"/>
            <a:ext cx="1288968" cy="161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Straight Connector 44"/>
          <p:cNvCxnSpPr/>
          <p:nvPr/>
        </p:nvCxnSpPr>
        <p:spPr>
          <a:xfrm>
            <a:off x="0" y="4876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0" y="3046026"/>
            <a:ext cx="1221953" cy="160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9000" y="3046026"/>
            <a:ext cx="1229953" cy="160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5907" y="3055858"/>
            <a:ext cx="1213893" cy="159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54735" y="3055858"/>
            <a:ext cx="1266440" cy="159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54188" y="3046026"/>
            <a:ext cx="1311388" cy="160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57400" y="5029200"/>
            <a:ext cx="1254152"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29000" y="5029200"/>
            <a:ext cx="1214138"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92765" y="5029200"/>
            <a:ext cx="1227035"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72200" y="5029200"/>
            <a:ext cx="1236665"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82827" y="5029200"/>
            <a:ext cx="1282749" cy="159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4800" y="1611868"/>
            <a:ext cx="1295400" cy="369332"/>
          </a:xfrm>
          <a:prstGeom prst="rect">
            <a:avLst/>
          </a:prstGeom>
          <a:noFill/>
        </p:spPr>
        <p:txBody>
          <a:bodyPr wrap="square" rtlCol="0">
            <a:spAutoFit/>
          </a:bodyPr>
          <a:lstStyle/>
          <a:p>
            <a:r>
              <a:rPr lang="en-US" b="1" dirty="0" smtClean="0">
                <a:solidFill>
                  <a:schemeClr val="bg1"/>
                </a:solidFill>
              </a:rPr>
              <a:t>Partners </a:t>
            </a:r>
            <a:endParaRPr lang="en-US" b="1" dirty="0">
              <a:solidFill>
                <a:schemeClr val="bg1"/>
              </a:solidFill>
            </a:endParaRPr>
          </a:p>
        </p:txBody>
      </p:sp>
      <p:sp>
        <p:nvSpPr>
          <p:cNvPr id="59" name="TextBox 58"/>
          <p:cNvSpPr txBox="1"/>
          <p:nvPr/>
        </p:nvSpPr>
        <p:spPr>
          <a:xfrm>
            <a:off x="304800" y="3581400"/>
            <a:ext cx="1295400" cy="369332"/>
          </a:xfrm>
          <a:prstGeom prst="rect">
            <a:avLst/>
          </a:prstGeom>
          <a:noFill/>
        </p:spPr>
        <p:txBody>
          <a:bodyPr wrap="square" rtlCol="0">
            <a:spAutoFit/>
          </a:bodyPr>
          <a:lstStyle/>
          <a:p>
            <a:r>
              <a:rPr lang="en-US" b="1" dirty="0" smtClean="0">
                <a:solidFill>
                  <a:schemeClr val="bg1"/>
                </a:solidFill>
              </a:rPr>
              <a:t>Providers </a:t>
            </a:r>
            <a:endParaRPr lang="en-US" b="1" dirty="0">
              <a:solidFill>
                <a:schemeClr val="bg1"/>
              </a:solidFill>
            </a:endParaRPr>
          </a:p>
        </p:txBody>
      </p:sp>
      <p:sp>
        <p:nvSpPr>
          <p:cNvPr id="60" name="TextBox 59"/>
          <p:cNvSpPr txBox="1"/>
          <p:nvPr/>
        </p:nvSpPr>
        <p:spPr>
          <a:xfrm>
            <a:off x="304800" y="5562600"/>
            <a:ext cx="1295400" cy="369332"/>
          </a:xfrm>
          <a:prstGeom prst="rect">
            <a:avLst/>
          </a:prstGeom>
          <a:noFill/>
        </p:spPr>
        <p:txBody>
          <a:bodyPr wrap="square" rtlCol="0">
            <a:spAutoFit/>
          </a:bodyPr>
          <a:lstStyle/>
          <a:p>
            <a:r>
              <a:rPr lang="en-US" b="1" dirty="0" smtClean="0">
                <a:solidFill>
                  <a:schemeClr val="bg1"/>
                </a:solidFill>
              </a:rPr>
              <a:t>Resources </a:t>
            </a:r>
            <a:endParaRPr lang="en-US" b="1" dirty="0">
              <a:solidFill>
                <a:schemeClr val="bg1"/>
              </a:solidFill>
            </a:endParaRPr>
          </a:p>
        </p:txBody>
      </p:sp>
      <p:cxnSp>
        <p:nvCxnSpPr>
          <p:cNvPr id="31" name="Straight Connector 30"/>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86690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57400" y="179611"/>
            <a:ext cx="66294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         </a:t>
            </a:r>
            <a:r>
              <a:rPr lang="en-US" sz="2000" b="1" i="1" dirty="0" smtClean="0">
                <a:solidFill>
                  <a:schemeClr val="bg1"/>
                </a:solidFill>
                <a:latin typeface="Times New Roman" pitchFamily="18" charset="0"/>
                <a:cs typeface="Times New Roman" pitchFamily="18" charset="0"/>
              </a:rPr>
              <a:t>Partners, Providers, Resources </a:t>
            </a:r>
            <a:endParaRPr lang="en-US" sz="2000" b="1" dirty="0">
              <a:solidFill>
                <a:schemeClr val="bg1"/>
              </a:solidFill>
              <a:latin typeface="Times New Roman" pitchFamily="18" charset="0"/>
              <a:cs typeface="Times New Roman" pitchFamily="18" charset="0"/>
            </a:endParaRPr>
          </a:p>
        </p:txBody>
      </p:sp>
      <p:cxnSp>
        <p:nvCxnSpPr>
          <p:cNvPr id="35" name="Straight Connector 34"/>
          <p:cNvCxnSpPr/>
          <p:nvPr/>
        </p:nvCxnSpPr>
        <p:spPr>
          <a:xfrm>
            <a:off x="18669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
          <p:cNvSpPr txBox="1"/>
          <p:nvPr/>
        </p:nvSpPr>
        <p:spPr>
          <a:xfrm>
            <a:off x="20955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68589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38100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152400"/>
            <a:ext cx="2819399"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a:t>
            </a:r>
            <a:endParaRPr lang="en-US" sz="2400" dirty="0">
              <a:solidFill>
                <a:schemeClr val="bg1"/>
              </a:solidFill>
              <a:latin typeface="Arial Rounded MT Bold" pitchFamily="34" charset="0"/>
            </a:endParaRPr>
          </a:p>
        </p:txBody>
      </p:sp>
      <p:cxnSp>
        <p:nvCxnSpPr>
          <p:cNvPr id="8" name="Straight Connector 7"/>
          <p:cNvCxnSpPr/>
          <p:nvPr/>
        </p:nvCxnSpPr>
        <p:spPr>
          <a:xfrm>
            <a:off x="28194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23" y="0"/>
            <a:ext cx="531187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486400" y="1600200"/>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867400" y="1676400"/>
            <a:ext cx="3200400" cy="923330"/>
          </a:xfrm>
          <a:prstGeom prst="rect">
            <a:avLst/>
          </a:prstGeom>
          <a:noFill/>
        </p:spPr>
        <p:txBody>
          <a:bodyPr wrap="square" rtlCol="0">
            <a:spAutoFit/>
          </a:bodyPr>
          <a:lstStyle/>
          <a:p>
            <a:r>
              <a:rPr lang="en-US" b="1" u="sng" dirty="0" smtClean="0">
                <a:solidFill>
                  <a:schemeClr val="bg1"/>
                </a:solidFill>
              </a:rPr>
              <a:t>Provider &amp; Service Registry </a:t>
            </a:r>
          </a:p>
          <a:p>
            <a:endParaRPr lang="en-US" b="1" u="sng" dirty="0">
              <a:solidFill>
                <a:schemeClr val="bg1"/>
              </a:solidFill>
            </a:endParaRPr>
          </a:p>
          <a:p>
            <a:r>
              <a:rPr lang="en-US" b="1" dirty="0" smtClean="0">
                <a:solidFill>
                  <a:schemeClr val="bg1"/>
                </a:solidFill>
              </a:rPr>
              <a:t>Certificates &amp; Certifications</a:t>
            </a:r>
            <a:endParaRPr lang="en-US" b="1" dirty="0">
              <a:solidFill>
                <a:schemeClr val="bg1"/>
              </a:solidFill>
            </a:endParaRPr>
          </a:p>
        </p:txBody>
      </p:sp>
      <p:sp>
        <p:nvSpPr>
          <p:cNvPr id="59" name="Rectangle 58"/>
          <p:cNvSpPr/>
          <p:nvPr/>
        </p:nvSpPr>
        <p:spPr>
          <a:xfrm>
            <a:off x="380999" y="1600503"/>
            <a:ext cx="3352799"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57200" y="1720334"/>
            <a:ext cx="3200400" cy="923330"/>
          </a:xfrm>
          <a:prstGeom prst="rect">
            <a:avLst/>
          </a:prstGeom>
          <a:noFill/>
        </p:spPr>
        <p:txBody>
          <a:bodyPr wrap="square" rtlCol="0">
            <a:spAutoFit/>
          </a:bodyPr>
          <a:lstStyle/>
          <a:p>
            <a:r>
              <a:rPr lang="en-US" b="1" u="sng" dirty="0" smtClean="0">
                <a:solidFill>
                  <a:schemeClr val="bg1"/>
                </a:solidFill>
              </a:rPr>
              <a:t>Learner Identity System</a:t>
            </a:r>
          </a:p>
          <a:p>
            <a:endParaRPr lang="en-US" b="1" dirty="0">
              <a:solidFill>
                <a:schemeClr val="bg1"/>
              </a:solidFill>
            </a:endParaRPr>
          </a:p>
          <a:p>
            <a:r>
              <a:rPr lang="en-US" b="1" dirty="0" smtClean="0">
                <a:solidFill>
                  <a:schemeClr val="bg1"/>
                </a:solidFill>
              </a:rPr>
              <a:t>Transcripts &amp; Evidence  </a:t>
            </a:r>
            <a:endParaRPr lang="en-US" b="1" dirty="0">
              <a:solidFill>
                <a:schemeClr val="bg1"/>
              </a:solidFill>
            </a:endParaRPr>
          </a:p>
        </p:txBody>
      </p:sp>
      <p:sp>
        <p:nvSpPr>
          <p:cNvPr id="20" name="Rectangle 19"/>
          <p:cNvSpPr/>
          <p:nvPr/>
        </p:nvSpPr>
        <p:spPr>
          <a:xfrm>
            <a:off x="5486400" y="4876497"/>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15000" y="5096167"/>
            <a:ext cx="3200400" cy="923330"/>
          </a:xfrm>
          <a:prstGeom prst="rect">
            <a:avLst/>
          </a:prstGeom>
          <a:noFill/>
        </p:spPr>
        <p:txBody>
          <a:bodyPr wrap="square" rtlCol="0">
            <a:spAutoFit/>
          </a:bodyPr>
          <a:lstStyle/>
          <a:p>
            <a:r>
              <a:rPr lang="en-US" b="1" u="sng" dirty="0" smtClean="0">
                <a:solidFill>
                  <a:schemeClr val="bg1"/>
                </a:solidFill>
              </a:rPr>
              <a:t>Higher Education Degrees</a:t>
            </a:r>
          </a:p>
          <a:p>
            <a:endParaRPr lang="en-US" b="1" dirty="0">
              <a:solidFill>
                <a:schemeClr val="bg1"/>
              </a:solidFill>
            </a:endParaRPr>
          </a:p>
          <a:p>
            <a:r>
              <a:rPr lang="en-US" b="1" dirty="0" err="1" smtClean="0">
                <a:solidFill>
                  <a:schemeClr val="bg1"/>
                </a:solidFill>
              </a:rPr>
              <a:t>eProviders</a:t>
            </a:r>
            <a:r>
              <a:rPr lang="en-US" b="1" dirty="0" smtClean="0">
                <a:solidFill>
                  <a:schemeClr val="bg1"/>
                </a:solidFill>
              </a:rPr>
              <a:t>, Accept Certificates</a:t>
            </a:r>
            <a:endParaRPr lang="en-US" b="1" dirty="0">
              <a:solidFill>
                <a:schemeClr val="bg1"/>
              </a:solidFill>
            </a:endParaRPr>
          </a:p>
        </p:txBody>
      </p:sp>
      <p:sp>
        <p:nvSpPr>
          <p:cNvPr id="22" name="Rectangle 21"/>
          <p:cNvSpPr/>
          <p:nvPr/>
        </p:nvSpPr>
        <p:spPr>
          <a:xfrm>
            <a:off x="381000" y="4876800"/>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5096167"/>
            <a:ext cx="3200400" cy="923330"/>
          </a:xfrm>
          <a:prstGeom prst="rect">
            <a:avLst/>
          </a:prstGeom>
          <a:noFill/>
        </p:spPr>
        <p:txBody>
          <a:bodyPr wrap="square" rtlCol="0">
            <a:spAutoFit/>
          </a:bodyPr>
          <a:lstStyle/>
          <a:p>
            <a:r>
              <a:rPr lang="en-US" b="1" u="sng" dirty="0" smtClean="0">
                <a:solidFill>
                  <a:schemeClr val="bg1"/>
                </a:solidFill>
              </a:rPr>
              <a:t>Job Registry &amp; Trend Reporting</a:t>
            </a:r>
          </a:p>
          <a:p>
            <a:endParaRPr lang="en-US" b="1" dirty="0">
              <a:solidFill>
                <a:schemeClr val="bg1"/>
              </a:solidFill>
            </a:endParaRPr>
          </a:p>
          <a:p>
            <a:r>
              <a:rPr lang="en-US" b="1" dirty="0" smtClean="0">
                <a:solidFill>
                  <a:schemeClr val="bg1"/>
                </a:solidFill>
              </a:rPr>
              <a:t>Available &amp; Trending Openings</a:t>
            </a:r>
            <a:endParaRPr lang="en-US" b="1" dirty="0">
              <a:solidFill>
                <a:schemeClr val="bg1"/>
              </a:solidFill>
            </a:endParaRPr>
          </a:p>
        </p:txBody>
      </p:sp>
      <p:sp>
        <p:nvSpPr>
          <p:cNvPr id="27" name="Rectangle 26"/>
          <p:cNvSpPr/>
          <p:nvPr/>
        </p:nvSpPr>
        <p:spPr>
          <a:xfrm>
            <a:off x="3733800" y="2895903"/>
            <a:ext cx="1752601" cy="1980594"/>
          </a:xfrm>
          <a:prstGeom prst="rect">
            <a:avLst/>
          </a:prstGeom>
          <a:solidFill>
            <a:schemeClr val="accent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62703" y="2971800"/>
            <a:ext cx="1723697" cy="1661993"/>
          </a:xfrm>
          <a:prstGeom prst="rect">
            <a:avLst/>
          </a:prstGeom>
          <a:noFill/>
        </p:spPr>
        <p:txBody>
          <a:bodyPr wrap="square" rtlCol="0">
            <a:spAutoFit/>
          </a:bodyPr>
          <a:lstStyle/>
          <a:p>
            <a:pPr algn="ctr"/>
            <a:r>
              <a:rPr lang="en-US" sz="1700" b="1" dirty="0" smtClean="0">
                <a:solidFill>
                  <a:schemeClr val="bg1"/>
                </a:solidFill>
              </a:rPr>
              <a:t>CENTRAL MATCHING  TRANSCRIBING</a:t>
            </a:r>
          </a:p>
          <a:p>
            <a:pPr algn="ctr"/>
            <a:r>
              <a:rPr lang="en-US" sz="1700" b="1" dirty="0" smtClean="0">
                <a:solidFill>
                  <a:schemeClr val="bg1"/>
                </a:solidFill>
              </a:rPr>
              <a:t>TRACKING TECHNOLOGY &amp; DATA SYSTEM </a:t>
            </a:r>
            <a:endParaRPr lang="en-US" sz="1700" b="1" dirty="0">
              <a:solidFill>
                <a:schemeClr val="bg1"/>
              </a:solidFill>
            </a:endParaRPr>
          </a:p>
        </p:txBody>
      </p:sp>
      <p:sp>
        <p:nvSpPr>
          <p:cNvPr id="29" name="TextBox 3"/>
          <p:cNvSpPr txBox="1"/>
          <p:nvPr/>
        </p:nvSpPr>
        <p:spPr>
          <a:xfrm>
            <a:off x="4953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23225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8100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152400"/>
            <a:ext cx="2819399"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a:t>
            </a:r>
            <a:endParaRPr lang="en-US" sz="2400" dirty="0">
              <a:solidFill>
                <a:schemeClr val="bg1"/>
              </a:solidFill>
              <a:latin typeface="Arial Rounded MT Bold" pitchFamily="34" charset="0"/>
            </a:endParaRPr>
          </a:p>
        </p:txBody>
      </p:sp>
      <p:cxnSp>
        <p:nvCxnSpPr>
          <p:cNvPr id="8" name="Straight Connector 7"/>
          <p:cNvCxnSpPr/>
          <p:nvPr/>
        </p:nvCxnSpPr>
        <p:spPr>
          <a:xfrm>
            <a:off x="28956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23" y="0"/>
            <a:ext cx="531187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 y="890587"/>
            <a:ext cx="9144000" cy="59674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81000" y="1143000"/>
            <a:ext cx="8382000" cy="5334000"/>
          </a:xfrm>
          <a:prstGeom prst="rect">
            <a:avLst/>
          </a:prstGeom>
          <a:noFill/>
          <a:ln w="31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1462024"/>
            <a:ext cx="432925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4800600"/>
            <a:ext cx="3430638" cy="143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2514537"/>
            <a:ext cx="3430638" cy="207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67200" y="3124200"/>
            <a:ext cx="4329254" cy="2862322"/>
          </a:xfrm>
          <a:prstGeom prst="rect">
            <a:avLst/>
          </a:prstGeom>
          <a:noFill/>
        </p:spPr>
        <p:txBody>
          <a:bodyPr wrap="square" rtlCol="0">
            <a:spAutoFit/>
          </a:bodyPr>
          <a:lstStyle/>
          <a:p>
            <a:r>
              <a:rPr lang="en-US" sz="2000" dirty="0">
                <a:solidFill>
                  <a:schemeClr val="bg1"/>
                </a:solidFill>
              </a:rPr>
              <a:t>The National Coalition of Certification Centers (NC3) was established to address the need for strong industry partnerships with educational institutions in order to develop, implement and sustain industry-recognized portable certifications that have strong validation and assessment standards</a:t>
            </a:r>
            <a:r>
              <a:rPr lang="en-US" dirty="0"/>
              <a:t>.</a:t>
            </a: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 y="1462024"/>
            <a:ext cx="3038475" cy="81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286250" y="6198513"/>
            <a:ext cx="4629150" cy="430887"/>
          </a:xfrm>
          <a:prstGeom prst="rect">
            <a:avLst/>
          </a:prstGeom>
          <a:solidFill>
            <a:schemeClr val="accent1"/>
          </a:solidFill>
        </p:spPr>
        <p:txBody>
          <a:bodyPr wrap="square" rtlCol="0">
            <a:spAutoFit/>
          </a:bodyPr>
          <a:lstStyle/>
          <a:p>
            <a:r>
              <a:rPr lang="en-US" sz="2200" b="1" dirty="0" smtClean="0">
                <a:solidFill>
                  <a:schemeClr val="bg1"/>
                </a:solidFill>
              </a:rPr>
              <a:t>Certification / Corporate Connection</a:t>
            </a:r>
            <a:endParaRPr lang="en-US" sz="2200" b="1" dirty="0">
              <a:solidFill>
                <a:schemeClr val="bg1"/>
              </a:solidFill>
            </a:endParaRPr>
          </a:p>
        </p:txBody>
      </p:sp>
      <p:sp>
        <p:nvSpPr>
          <p:cNvPr id="17" name="TextBox 3"/>
          <p:cNvSpPr txBox="1"/>
          <p:nvPr/>
        </p:nvSpPr>
        <p:spPr>
          <a:xfrm>
            <a:off x="4953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704889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38100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152400"/>
            <a:ext cx="2819399"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a:t>
            </a:r>
            <a:endParaRPr lang="en-US" sz="2400" dirty="0">
              <a:solidFill>
                <a:schemeClr val="bg1"/>
              </a:solidFill>
              <a:latin typeface="Arial Rounded MT Bold" pitchFamily="34" charset="0"/>
            </a:endParaRPr>
          </a:p>
        </p:txBody>
      </p:sp>
      <p:cxnSp>
        <p:nvCxnSpPr>
          <p:cNvPr id="8" name="Straight Connector 7"/>
          <p:cNvCxnSpPr/>
          <p:nvPr/>
        </p:nvCxnSpPr>
        <p:spPr>
          <a:xfrm>
            <a:off x="28194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23" y="0"/>
            <a:ext cx="531187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486400" y="1600200"/>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791200" y="1743670"/>
            <a:ext cx="3200400" cy="923330"/>
          </a:xfrm>
          <a:prstGeom prst="rect">
            <a:avLst/>
          </a:prstGeom>
          <a:noFill/>
        </p:spPr>
        <p:txBody>
          <a:bodyPr wrap="square" rtlCol="0">
            <a:spAutoFit/>
          </a:bodyPr>
          <a:lstStyle/>
          <a:p>
            <a:r>
              <a:rPr lang="en-US" b="1" u="sng" dirty="0" smtClean="0">
                <a:solidFill>
                  <a:schemeClr val="bg1"/>
                </a:solidFill>
              </a:rPr>
              <a:t>Provider &amp; Service Registry </a:t>
            </a:r>
          </a:p>
          <a:p>
            <a:endParaRPr lang="en-US" b="1" u="sng" dirty="0">
              <a:solidFill>
                <a:schemeClr val="bg1"/>
              </a:solidFill>
            </a:endParaRPr>
          </a:p>
          <a:p>
            <a:r>
              <a:rPr lang="en-US" b="1" dirty="0" smtClean="0">
                <a:solidFill>
                  <a:schemeClr val="bg1"/>
                </a:solidFill>
              </a:rPr>
              <a:t>Certificates &amp; Certifications</a:t>
            </a:r>
            <a:endParaRPr lang="en-US" b="1" dirty="0">
              <a:solidFill>
                <a:schemeClr val="bg1"/>
              </a:solidFill>
            </a:endParaRPr>
          </a:p>
        </p:txBody>
      </p:sp>
      <p:sp>
        <p:nvSpPr>
          <p:cNvPr id="59" name="Rectangle 58"/>
          <p:cNvSpPr/>
          <p:nvPr/>
        </p:nvSpPr>
        <p:spPr>
          <a:xfrm>
            <a:off x="380999" y="1600503"/>
            <a:ext cx="3352799"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57200" y="1720334"/>
            <a:ext cx="3200400" cy="923330"/>
          </a:xfrm>
          <a:prstGeom prst="rect">
            <a:avLst/>
          </a:prstGeom>
          <a:noFill/>
        </p:spPr>
        <p:txBody>
          <a:bodyPr wrap="square" rtlCol="0">
            <a:spAutoFit/>
          </a:bodyPr>
          <a:lstStyle/>
          <a:p>
            <a:r>
              <a:rPr lang="en-US" b="1" u="sng" dirty="0" smtClean="0">
                <a:solidFill>
                  <a:schemeClr val="bg1"/>
                </a:solidFill>
              </a:rPr>
              <a:t>Learner Identity System</a:t>
            </a:r>
          </a:p>
          <a:p>
            <a:endParaRPr lang="en-US" b="1" dirty="0">
              <a:solidFill>
                <a:schemeClr val="bg1"/>
              </a:solidFill>
            </a:endParaRPr>
          </a:p>
          <a:p>
            <a:r>
              <a:rPr lang="en-US" b="1" dirty="0" smtClean="0">
                <a:solidFill>
                  <a:schemeClr val="bg1"/>
                </a:solidFill>
              </a:rPr>
              <a:t>Transcripts &amp; Evidence  </a:t>
            </a:r>
            <a:endParaRPr lang="en-US" b="1" dirty="0">
              <a:solidFill>
                <a:schemeClr val="bg1"/>
              </a:solidFill>
            </a:endParaRPr>
          </a:p>
        </p:txBody>
      </p:sp>
      <p:sp>
        <p:nvSpPr>
          <p:cNvPr id="20" name="Rectangle 19"/>
          <p:cNvSpPr/>
          <p:nvPr/>
        </p:nvSpPr>
        <p:spPr>
          <a:xfrm>
            <a:off x="5486400" y="4876497"/>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15000" y="5096167"/>
            <a:ext cx="3200400" cy="923330"/>
          </a:xfrm>
          <a:prstGeom prst="rect">
            <a:avLst/>
          </a:prstGeom>
          <a:noFill/>
        </p:spPr>
        <p:txBody>
          <a:bodyPr wrap="square" rtlCol="0">
            <a:spAutoFit/>
          </a:bodyPr>
          <a:lstStyle/>
          <a:p>
            <a:r>
              <a:rPr lang="en-US" b="1" u="sng" dirty="0" smtClean="0">
                <a:solidFill>
                  <a:schemeClr val="bg1"/>
                </a:solidFill>
              </a:rPr>
              <a:t>Higher Education Degrees</a:t>
            </a:r>
          </a:p>
          <a:p>
            <a:endParaRPr lang="en-US" b="1" dirty="0">
              <a:solidFill>
                <a:schemeClr val="bg1"/>
              </a:solidFill>
            </a:endParaRPr>
          </a:p>
          <a:p>
            <a:r>
              <a:rPr lang="en-US" b="1" dirty="0" err="1" smtClean="0">
                <a:solidFill>
                  <a:schemeClr val="bg1"/>
                </a:solidFill>
              </a:rPr>
              <a:t>eProviders</a:t>
            </a:r>
            <a:r>
              <a:rPr lang="en-US" b="1" dirty="0" smtClean="0">
                <a:solidFill>
                  <a:schemeClr val="bg1"/>
                </a:solidFill>
              </a:rPr>
              <a:t>, Accept Certificates</a:t>
            </a:r>
            <a:endParaRPr lang="en-US" b="1" dirty="0">
              <a:solidFill>
                <a:schemeClr val="bg1"/>
              </a:solidFill>
            </a:endParaRPr>
          </a:p>
        </p:txBody>
      </p:sp>
      <p:sp>
        <p:nvSpPr>
          <p:cNvPr id="22" name="Rectangle 21"/>
          <p:cNvSpPr/>
          <p:nvPr/>
        </p:nvSpPr>
        <p:spPr>
          <a:xfrm>
            <a:off x="381000" y="4876800"/>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5096167"/>
            <a:ext cx="3200400" cy="923330"/>
          </a:xfrm>
          <a:prstGeom prst="rect">
            <a:avLst/>
          </a:prstGeom>
          <a:noFill/>
        </p:spPr>
        <p:txBody>
          <a:bodyPr wrap="square" rtlCol="0">
            <a:spAutoFit/>
          </a:bodyPr>
          <a:lstStyle/>
          <a:p>
            <a:r>
              <a:rPr lang="en-US" b="1" u="sng" dirty="0" smtClean="0">
                <a:solidFill>
                  <a:schemeClr val="bg1"/>
                </a:solidFill>
              </a:rPr>
              <a:t>Job Registry &amp; Trend Reporting</a:t>
            </a:r>
          </a:p>
          <a:p>
            <a:endParaRPr lang="en-US" b="1" dirty="0">
              <a:solidFill>
                <a:schemeClr val="bg1"/>
              </a:solidFill>
            </a:endParaRPr>
          </a:p>
          <a:p>
            <a:r>
              <a:rPr lang="en-US" b="1" dirty="0" smtClean="0">
                <a:solidFill>
                  <a:schemeClr val="bg1"/>
                </a:solidFill>
              </a:rPr>
              <a:t>Available &amp; Trending Openings</a:t>
            </a:r>
            <a:endParaRPr lang="en-US" b="1" dirty="0">
              <a:solidFill>
                <a:schemeClr val="bg1"/>
              </a:solidFill>
            </a:endParaRPr>
          </a:p>
        </p:txBody>
      </p:sp>
      <p:sp>
        <p:nvSpPr>
          <p:cNvPr id="3" name="Up-Down Arrow 2"/>
          <p:cNvSpPr/>
          <p:nvPr/>
        </p:nvSpPr>
        <p:spPr>
          <a:xfrm rot="2649043">
            <a:off x="4285431" y="2673154"/>
            <a:ext cx="660698" cy="2475609"/>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255" y="3597358"/>
            <a:ext cx="955145" cy="6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Up-Down Arrow 24"/>
          <p:cNvSpPr/>
          <p:nvPr/>
        </p:nvSpPr>
        <p:spPr>
          <a:xfrm rot="5400000">
            <a:off x="4252712" y="1629536"/>
            <a:ext cx="660698" cy="1349477"/>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3"/>
          <p:cNvSpPr txBox="1"/>
          <p:nvPr/>
        </p:nvSpPr>
        <p:spPr>
          <a:xfrm>
            <a:off x="4953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1009079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819401" y="19050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8100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 y="890587"/>
            <a:ext cx="9144000" cy="59674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514601"/>
            <a:ext cx="4079211" cy="4038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439" y="2514600"/>
            <a:ext cx="4217761" cy="4038600"/>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67" y="1143000"/>
            <a:ext cx="3055733" cy="7620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cxnSp>
        <p:nvCxnSpPr>
          <p:cNvPr id="13" name="Straight Connector 12"/>
          <p:cNvCxnSpPr/>
          <p:nvPr/>
        </p:nvCxnSpPr>
        <p:spPr>
          <a:xfrm>
            <a:off x="0" y="2209800"/>
            <a:ext cx="81369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0500" y="179611"/>
            <a:ext cx="66294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i="1" dirty="0" smtClean="0">
                <a:solidFill>
                  <a:schemeClr val="bg1"/>
                </a:solidFill>
                <a:latin typeface="Times New Roman" pitchFamily="18" charset="0"/>
                <a:cs typeface="Times New Roman" pitchFamily="18" charset="0"/>
              </a:rPr>
              <a:t>Gates Foundation RFP Invitation </a:t>
            </a:r>
            <a:endParaRPr lang="en-US" sz="2000" dirty="0">
              <a:solidFill>
                <a:schemeClr val="bg1"/>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151" y="1143000"/>
            <a:ext cx="1695449" cy="7721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1142999"/>
            <a:ext cx="1109070" cy="772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9989" y="1142999"/>
            <a:ext cx="712790" cy="77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7400" y="1143001"/>
            <a:ext cx="73304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3"/>
          <p:cNvSpPr txBox="1"/>
          <p:nvPr/>
        </p:nvSpPr>
        <p:spPr>
          <a:xfrm>
            <a:off x="304799"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925598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8100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152400"/>
            <a:ext cx="2819399"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a:t>
            </a:r>
            <a:endParaRPr lang="en-US" sz="2400" dirty="0">
              <a:solidFill>
                <a:schemeClr val="bg1"/>
              </a:solidFill>
              <a:latin typeface="Arial Rounded MT Bold" pitchFamily="34" charset="0"/>
            </a:endParaRPr>
          </a:p>
        </p:txBody>
      </p:sp>
      <p:cxnSp>
        <p:nvCxnSpPr>
          <p:cNvPr id="8" name="Straight Connector 7"/>
          <p:cNvCxnSpPr/>
          <p:nvPr/>
        </p:nvCxnSpPr>
        <p:spPr>
          <a:xfrm>
            <a:off x="28956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23" y="0"/>
            <a:ext cx="531187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 y="890587"/>
            <a:ext cx="9144000" cy="59674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1447800"/>
            <a:ext cx="5037626" cy="2123658"/>
          </a:xfrm>
          <a:prstGeom prst="rect">
            <a:avLst/>
          </a:prstGeom>
          <a:noFill/>
        </p:spPr>
        <p:txBody>
          <a:bodyPr wrap="square" rtlCol="0">
            <a:spAutoFit/>
          </a:bodyPr>
          <a:lstStyle/>
          <a:p>
            <a:r>
              <a:rPr lang="en-US" sz="2200" i="1" dirty="0" smtClean="0">
                <a:solidFill>
                  <a:schemeClr val="bg1"/>
                </a:solidFill>
                <a:latin typeface="Aparajita" pitchFamily="34" charset="0"/>
                <a:cs typeface="Aparajita" pitchFamily="34" charset="0"/>
              </a:rPr>
              <a:t>Ensure students’ opportunities for career advancement and upward mobility through design of coherent career pathways leading to "stackable" credentials—multilevel, industry-recognized credentials reflecting attainment of the knowledge and skills required at different stages of a career.</a:t>
            </a:r>
            <a:endParaRPr lang="en-US" sz="2200" i="1" dirty="0">
              <a:solidFill>
                <a:schemeClr val="bg1"/>
              </a:solidFill>
              <a:latin typeface="Aparajita" pitchFamily="34" charset="0"/>
              <a:cs typeface="Aparajita" pitchFamily="34" charset="0"/>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36" y="2654298"/>
            <a:ext cx="2601164" cy="190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36" y="1371600"/>
            <a:ext cx="2593908" cy="105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381000" y="1143000"/>
            <a:ext cx="8382000" cy="3706220"/>
          </a:xfrm>
          <a:prstGeom prst="rect">
            <a:avLst/>
          </a:prstGeom>
          <a:noFill/>
          <a:ln w="31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806" y="3884097"/>
            <a:ext cx="2814638" cy="656174"/>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838844"/>
            <a:ext cx="1295400" cy="885556"/>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8349" y="5105400"/>
            <a:ext cx="1755251" cy="915189"/>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4622" y="5105400"/>
            <a:ext cx="2389778" cy="1391004"/>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3" name="Rectangle 42"/>
          <p:cNvSpPr/>
          <p:nvPr/>
        </p:nvSpPr>
        <p:spPr>
          <a:xfrm>
            <a:off x="3733800" y="3581400"/>
            <a:ext cx="5029200" cy="3048000"/>
          </a:xfrm>
          <a:prstGeom prst="rect">
            <a:avLst/>
          </a:prstGeom>
          <a:noFill/>
          <a:ln w="3175">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5124271"/>
            <a:ext cx="3243682" cy="1200329"/>
          </a:xfrm>
          <a:prstGeom prst="rect">
            <a:avLst/>
          </a:prstGeom>
          <a:noFill/>
        </p:spPr>
        <p:txBody>
          <a:bodyPr wrap="square" rtlCol="0">
            <a:spAutoFit/>
          </a:bodyPr>
          <a:lstStyle/>
          <a:p>
            <a:r>
              <a:rPr lang="en-US" sz="2400" dirty="0" smtClean="0">
                <a:solidFill>
                  <a:schemeClr val="bg1"/>
                </a:solidFill>
              </a:rPr>
              <a:t>This National Concern Needs a Full Response from the Best in the U.S.</a:t>
            </a:r>
            <a:endParaRPr lang="en-US" sz="2400" dirty="0">
              <a:solidFill>
                <a:schemeClr val="bg1"/>
              </a:solidFill>
            </a:endParaRPr>
          </a:p>
        </p:txBody>
      </p:sp>
    </p:spTree>
    <p:extLst>
      <p:ext uri="{BB962C8B-B14F-4D97-AF65-F5344CB8AC3E}">
        <p14:creationId xmlns:p14="http://schemas.microsoft.com/office/powerpoint/2010/main" val="3721026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38100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1" y="152400"/>
            <a:ext cx="2819399"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CollegeSky.com</a:t>
            </a:r>
            <a:endParaRPr lang="en-US" sz="2400" dirty="0">
              <a:solidFill>
                <a:schemeClr val="bg1"/>
              </a:solidFill>
              <a:latin typeface="Arial Rounded MT Bold" pitchFamily="34" charset="0"/>
            </a:endParaRPr>
          </a:p>
        </p:txBody>
      </p:sp>
      <p:cxnSp>
        <p:nvCxnSpPr>
          <p:cNvPr id="8" name="Straight Connector 7"/>
          <p:cNvCxnSpPr/>
          <p:nvPr/>
        </p:nvCxnSpPr>
        <p:spPr>
          <a:xfrm>
            <a:off x="2819401" y="914400"/>
            <a:ext cx="6324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123" y="0"/>
            <a:ext cx="531187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486400" y="1600200"/>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80999" y="1600503"/>
            <a:ext cx="3352799"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57200" y="1720334"/>
            <a:ext cx="3200400" cy="923330"/>
          </a:xfrm>
          <a:prstGeom prst="rect">
            <a:avLst/>
          </a:prstGeom>
          <a:noFill/>
        </p:spPr>
        <p:txBody>
          <a:bodyPr wrap="square" rtlCol="0">
            <a:spAutoFit/>
          </a:bodyPr>
          <a:lstStyle/>
          <a:p>
            <a:r>
              <a:rPr lang="en-US" b="1" u="sng" dirty="0" smtClean="0">
                <a:solidFill>
                  <a:schemeClr val="bg1"/>
                </a:solidFill>
              </a:rPr>
              <a:t>Learner Identity System</a:t>
            </a:r>
          </a:p>
          <a:p>
            <a:endParaRPr lang="en-US" b="1" dirty="0">
              <a:solidFill>
                <a:schemeClr val="bg1"/>
              </a:solidFill>
            </a:endParaRPr>
          </a:p>
          <a:p>
            <a:r>
              <a:rPr lang="en-US" b="1" dirty="0" smtClean="0">
                <a:solidFill>
                  <a:schemeClr val="bg1"/>
                </a:solidFill>
              </a:rPr>
              <a:t>Transcripts &amp; Evidence  </a:t>
            </a:r>
            <a:endParaRPr lang="en-US" b="1" dirty="0">
              <a:solidFill>
                <a:schemeClr val="bg1"/>
              </a:solidFill>
            </a:endParaRPr>
          </a:p>
        </p:txBody>
      </p:sp>
      <p:sp>
        <p:nvSpPr>
          <p:cNvPr id="20" name="Rectangle 19"/>
          <p:cNvSpPr/>
          <p:nvPr/>
        </p:nvSpPr>
        <p:spPr>
          <a:xfrm>
            <a:off x="5486400" y="4876497"/>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15000" y="5096167"/>
            <a:ext cx="3200400" cy="923330"/>
          </a:xfrm>
          <a:prstGeom prst="rect">
            <a:avLst/>
          </a:prstGeom>
          <a:noFill/>
        </p:spPr>
        <p:txBody>
          <a:bodyPr wrap="square" rtlCol="0">
            <a:spAutoFit/>
          </a:bodyPr>
          <a:lstStyle/>
          <a:p>
            <a:r>
              <a:rPr lang="en-US" b="1" u="sng" dirty="0" smtClean="0">
                <a:solidFill>
                  <a:schemeClr val="bg1"/>
                </a:solidFill>
              </a:rPr>
              <a:t>Higher Education Degrees</a:t>
            </a:r>
          </a:p>
          <a:p>
            <a:endParaRPr lang="en-US" b="1" dirty="0">
              <a:solidFill>
                <a:schemeClr val="bg1"/>
              </a:solidFill>
            </a:endParaRPr>
          </a:p>
          <a:p>
            <a:r>
              <a:rPr lang="en-US" b="1" dirty="0" err="1" smtClean="0">
                <a:solidFill>
                  <a:schemeClr val="bg1"/>
                </a:solidFill>
              </a:rPr>
              <a:t>eProviders</a:t>
            </a:r>
            <a:r>
              <a:rPr lang="en-US" b="1" dirty="0" smtClean="0">
                <a:solidFill>
                  <a:schemeClr val="bg1"/>
                </a:solidFill>
              </a:rPr>
              <a:t>, Accept Certificates</a:t>
            </a:r>
            <a:endParaRPr lang="en-US" b="1" dirty="0">
              <a:solidFill>
                <a:schemeClr val="bg1"/>
              </a:solidFill>
            </a:endParaRPr>
          </a:p>
        </p:txBody>
      </p:sp>
      <p:sp>
        <p:nvSpPr>
          <p:cNvPr id="22" name="Rectangle 21"/>
          <p:cNvSpPr/>
          <p:nvPr/>
        </p:nvSpPr>
        <p:spPr>
          <a:xfrm>
            <a:off x="381000" y="4876800"/>
            <a:ext cx="3352800" cy="129540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5096167"/>
            <a:ext cx="3200400" cy="923330"/>
          </a:xfrm>
          <a:prstGeom prst="rect">
            <a:avLst/>
          </a:prstGeom>
          <a:noFill/>
        </p:spPr>
        <p:txBody>
          <a:bodyPr wrap="square" rtlCol="0">
            <a:spAutoFit/>
          </a:bodyPr>
          <a:lstStyle/>
          <a:p>
            <a:r>
              <a:rPr lang="en-US" b="1" u="sng" dirty="0" smtClean="0">
                <a:solidFill>
                  <a:schemeClr val="bg1"/>
                </a:solidFill>
              </a:rPr>
              <a:t>Job Registry &amp; Trend Reporting</a:t>
            </a:r>
          </a:p>
          <a:p>
            <a:endParaRPr lang="en-US" b="1" dirty="0">
              <a:solidFill>
                <a:schemeClr val="bg1"/>
              </a:solidFill>
            </a:endParaRPr>
          </a:p>
          <a:p>
            <a:r>
              <a:rPr lang="en-US" b="1" dirty="0" smtClean="0">
                <a:solidFill>
                  <a:schemeClr val="bg1"/>
                </a:solidFill>
              </a:rPr>
              <a:t>Available &amp; Trending Openings</a:t>
            </a:r>
            <a:endParaRPr lang="en-US" b="1" dirty="0">
              <a:solidFill>
                <a:schemeClr val="bg1"/>
              </a:solidFill>
            </a:endParaRPr>
          </a:p>
        </p:txBody>
      </p:sp>
      <p:sp>
        <p:nvSpPr>
          <p:cNvPr id="3" name="Up-Down Arrow 2"/>
          <p:cNvSpPr/>
          <p:nvPr/>
        </p:nvSpPr>
        <p:spPr>
          <a:xfrm rot="19053104">
            <a:off x="4285431" y="2673154"/>
            <a:ext cx="660698" cy="2475609"/>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1200" y="1743670"/>
            <a:ext cx="3200400" cy="923330"/>
          </a:xfrm>
          <a:prstGeom prst="rect">
            <a:avLst/>
          </a:prstGeom>
          <a:noFill/>
        </p:spPr>
        <p:txBody>
          <a:bodyPr wrap="square" rtlCol="0">
            <a:spAutoFit/>
          </a:bodyPr>
          <a:lstStyle/>
          <a:p>
            <a:r>
              <a:rPr lang="en-US" b="1" u="sng" dirty="0" smtClean="0">
                <a:solidFill>
                  <a:schemeClr val="bg1"/>
                </a:solidFill>
              </a:rPr>
              <a:t>Provider &amp; Service Registry </a:t>
            </a:r>
          </a:p>
          <a:p>
            <a:endParaRPr lang="en-US" b="1" u="sng" dirty="0">
              <a:solidFill>
                <a:schemeClr val="bg1"/>
              </a:solidFill>
            </a:endParaRPr>
          </a:p>
          <a:p>
            <a:r>
              <a:rPr lang="en-US" b="1" dirty="0" smtClean="0">
                <a:solidFill>
                  <a:schemeClr val="bg1"/>
                </a:solidFill>
              </a:rPr>
              <a:t>Certificates &amp; Certifications</a:t>
            </a:r>
            <a:endParaRPr lang="en-US" b="1" dirty="0">
              <a:solidFill>
                <a:schemeClr val="bg1"/>
              </a:solidFill>
            </a:endParaRPr>
          </a:p>
        </p:txBody>
      </p:sp>
      <p:sp>
        <p:nvSpPr>
          <p:cNvPr id="2" name="TextBox 1"/>
          <p:cNvSpPr txBox="1"/>
          <p:nvPr/>
        </p:nvSpPr>
        <p:spPr>
          <a:xfrm>
            <a:off x="3657600" y="3657600"/>
            <a:ext cx="1828800" cy="369332"/>
          </a:xfrm>
          <a:prstGeom prst="rect">
            <a:avLst/>
          </a:prstGeom>
          <a:solidFill>
            <a:schemeClr val="tx2"/>
          </a:solidFill>
          <a:ln>
            <a:solidFill>
              <a:schemeClr val="bg1"/>
            </a:solidFill>
          </a:ln>
        </p:spPr>
        <p:txBody>
          <a:bodyPr wrap="square" rtlCol="0">
            <a:spAutoFit/>
          </a:bodyPr>
          <a:lstStyle/>
          <a:p>
            <a:r>
              <a:rPr lang="en-US" b="1" dirty="0" smtClean="0">
                <a:solidFill>
                  <a:schemeClr val="bg1"/>
                </a:solidFill>
              </a:rPr>
              <a:t>To Be Developed </a:t>
            </a:r>
            <a:endParaRPr lang="en-US" b="1" dirty="0">
              <a:solidFill>
                <a:schemeClr val="bg1"/>
              </a:solidFill>
            </a:endParaRPr>
          </a:p>
        </p:txBody>
      </p:sp>
      <p:sp>
        <p:nvSpPr>
          <p:cNvPr id="24" name="Up-Down Arrow 23"/>
          <p:cNvSpPr/>
          <p:nvPr/>
        </p:nvSpPr>
        <p:spPr>
          <a:xfrm>
            <a:off x="1625302" y="3053175"/>
            <a:ext cx="660698" cy="1715566"/>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rot="5400000">
            <a:off x="4252712" y="1629536"/>
            <a:ext cx="660698" cy="1349477"/>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Down Arrow 25"/>
          <p:cNvSpPr/>
          <p:nvPr/>
        </p:nvSpPr>
        <p:spPr>
          <a:xfrm>
            <a:off x="6806902" y="3048000"/>
            <a:ext cx="660698" cy="1715566"/>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3"/>
          <p:cNvSpPr txBox="1"/>
          <p:nvPr/>
        </p:nvSpPr>
        <p:spPr>
          <a:xfrm>
            <a:off x="4953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2046476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876617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285018"/>
            <a:ext cx="1585703" cy="437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14800" y="152400"/>
            <a:ext cx="4862303" cy="461665"/>
          </a:xfrm>
          <a:prstGeom prst="rect">
            <a:avLst/>
          </a:prstGeom>
          <a:solidFill>
            <a:schemeClr val="accent1"/>
          </a:solidFill>
        </p:spPr>
        <p:txBody>
          <a:bodyPr wrap="square" rtlCol="0">
            <a:spAutoFit/>
          </a:bodyPr>
          <a:lstStyle/>
          <a:p>
            <a:r>
              <a:rPr lang="en-US" sz="2400" b="1" dirty="0" smtClean="0">
                <a:solidFill>
                  <a:schemeClr val="bg1"/>
                </a:solidFill>
              </a:rPr>
              <a:t>Using High-Grade Web Technologies</a:t>
            </a:r>
            <a:endParaRPr lang="en-US" sz="2400" b="1" dirty="0">
              <a:solidFill>
                <a:schemeClr val="bg1"/>
              </a:solidFill>
            </a:endParaRPr>
          </a:p>
        </p:txBody>
      </p:sp>
      <p:sp>
        <p:nvSpPr>
          <p:cNvPr id="6" name="TextBox 3"/>
          <p:cNvSpPr txBox="1"/>
          <p:nvPr/>
        </p:nvSpPr>
        <p:spPr>
          <a:xfrm>
            <a:off x="495300" y="76200"/>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171716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914400"/>
            <a:chOff x="0" y="0"/>
            <a:chExt cx="9144001" cy="914400"/>
          </a:xfrm>
        </p:grpSpPr>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 y="179611"/>
              <a:ext cx="66294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What the Foundation Wants</a:t>
              </a:r>
              <a:endParaRPr lang="en-US" sz="2000" b="1" dirty="0">
                <a:solidFill>
                  <a:schemeClr val="bg1"/>
                </a:solidFill>
                <a:latin typeface="Times New Roman" pitchFamily="18" charset="0"/>
                <a:cs typeface="Times New Roman" pitchFamily="18" charset="0"/>
              </a:endParaRPr>
            </a:p>
          </p:txBody>
        </p:sp>
      </p:grpSp>
      <p:sp>
        <p:nvSpPr>
          <p:cNvPr id="2" name="Rectangle 1"/>
          <p:cNvSpPr/>
          <p:nvPr/>
        </p:nvSpPr>
        <p:spPr>
          <a:xfrm>
            <a:off x="457200" y="1371600"/>
            <a:ext cx="8305800" cy="5170646"/>
          </a:xfrm>
          <a:prstGeom prst="rect">
            <a:avLst/>
          </a:prstGeom>
        </p:spPr>
        <p:txBody>
          <a:bodyPr wrap="square">
            <a:spAutoFit/>
          </a:bodyPr>
          <a:lstStyle/>
          <a:p>
            <a:r>
              <a:rPr lang="en-US" sz="2200" b="1" dirty="0"/>
              <a:t>The foundation seeks to better understand </a:t>
            </a:r>
            <a:r>
              <a:rPr lang="en-US" sz="2200" dirty="0"/>
              <a:t>the potential of </a:t>
            </a:r>
            <a:r>
              <a:rPr lang="en-US" sz="2200" dirty="0" smtClean="0"/>
              <a:t> </a:t>
            </a:r>
            <a:r>
              <a:rPr lang="en-US" sz="2200" u="sng" dirty="0" smtClean="0"/>
              <a:t>shared </a:t>
            </a:r>
            <a:r>
              <a:rPr lang="en-US" sz="2200" u="sng" dirty="0"/>
              <a:t>learning outcomes, common instructional content, public-private partnerships, and any other key elements, in unlocking the potential for effective delivery of industry-recognized credentials at scale</a:t>
            </a:r>
            <a:r>
              <a:rPr lang="en-US" sz="2200" dirty="0"/>
              <a:t>. At the conclusion of this grant period, we will have a portfolio of business plans/proposals that lay out diverse approaches for joint credential delivery that provide employers with the skilled workforce they need AND provide the learner with the opportunities to build from these certificates toward their ultimate postsecondary and career goals.  Furthermore, we would like to learn from the field if it is possible to create delivery models that allow for sharing across geographies and potentially diverse range of educational providers, thereby minimizing duplication of effort and resources, increasing portability of postsecondary and employer credentials, ultimately increasing progression up the rungs of career ladders.</a:t>
            </a:r>
          </a:p>
        </p:txBody>
      </p:sp>
      <p:sp>
        <p:nvSpPr>
          <p:cNvPr id="11" name="TextBox 3"/>
          <p:cNvSpPr txBox="1"/>
          <p:nvPr/>
        </p:nvSpPr>
        <p:spPr>
          <a:xfrm>
            <a:off x="304799"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15894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914400"/>
            <a:chOff x="0" y="0"/>
            <a:chExt cx="9144001" cy="914400"/>
          </a:xfrm>
        </p:grpSpPr>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 y="179611"/>
              <a:ext cx="70866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Major Questions of the Foundation</a:t>
              </a:r>
              <a:endParaRPr lang="en-US" sz="2000" dirty="0">
                <a:solidFill>
                  <a:schemeClr val="bg1"/>
                </a:solidFill>
                <a:latin typeface="Times New Roman" pitchFamily="18" charset="0"/>
                <a:cs typeface="Times New Roman" pitchFamily="18" charset="0"/>
              </a:endParaRPr>
            </a:p>
          </p:txBody>
        </p:sp>
      </p:grpSp>
      <p:sp>
        <p:nvSpPr>
          <p:cNvPr id="2" name="Rectangle 1"/>
          <p:cNvSpPr/>
          <p:nvPr/>
        </p:nvSpPr>
        <p:spPr>
          <a:xfrm>
            <a:off x="533400" y="1552743"/>
            <a:ext cx="8229600" cy="4339650"/>
          </a:xfrm>
          <a:prstGeom prst="rect">
            <a:avLst/>
          </a:prstGeom>
        </p:spPr>
        <p:txBody>
          <a:bodyPr wrap="square">
            <a:spAutoFit/>
          </a:bodyPr>
          <a:lstStyle/>
          <a:p>
            <a:r>
              <a:rPr lang="en-US" sz="2400" b="1" dirty="0" smtClean="0"/>
              <a:t>Major questions the foundation is asking: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How </a:t>
            </a:r>
            <a:r>
              <a:rPr lang="en-US" sz="2400" dirty="0"/>
              <a:t>are institutional agreements reached across sectors regarding learning outcomes, content, and credential portability? </a:t>
            </a:r>
          </a:p>
          <a:p>
            <a:pPr marL="285750" indent="-285750">
              <a:lnSpc>
                <a:spcPct val="150000"/>
              </a:lnSpc>
              <a:buFont typeface="Arial" panose="020B0604020202020204" pitchFamily="34" charset="0"/>
              <a:buChar char="•"/>
            </a:pPr>
            <a:r>
              <a:rPr lang="en-US" sz="2400" dirty="0"/>
              <a:t>Can costs be shared across institutional lines successfully? </a:t>
            </a:r>
          </a:p>
          <a:p>
            <a:pPr marL="285750" indent="-285750">
              <a:lnSpc>
                <a:spcPct val="150000"/>
              </a:lnSpc>
              <a:buFont typeface="Arial" panose="020B0604020202020204" pitchFamily="34" charset="0"/>
              <a:buChar char="•"/>
            </a:pPr>
            <a:r>
              <a:rPr lang="en-US" sz="2400" dirty="0"/>
              <a:t>What are the roles and responsibilities of involved partners? </a:t>
            </a:r>
            <a:endParaRPr lang="en-US" sz="2400" dirty="0" smtClean="0"/>
          </a:p>
          <a:p>
            <a:pPr>
              <a:lnSpc>
                <a:spcPct val="150000"/>
              </a:lnSpc>
            </a:pPr>
            <a:endParaRPr lang="en-US" sz="800" dirty="0"/>
          </a:p>
          <a:p>
            <a:pPr marL="285750" indent="-285750">
              <a:buFont typeface="Arial" panose="020B0604020202020204" pitchFamily="34" charset="0"/>
              <a:buChar char="•"/>
            </a:pPr>
            <a:r>
              <a:rPr lang="en-US" sz="2400" dirty="0"/>
              <a:t>Our objective is to learn where this kind of public-private partnership is already happening, has the potential to succeed and is doing so with broad geographical reach. </a:t>
            </a:r>
          </a:p>
        </p:txBody>
      </p:sp>
      <p:sp>
        <p:nvSpPr>
          <p:cNvPr id="11" name="TextBox 3"/>
          <p:cNvSpPr txBox="1"/>
          <p:nvPr/>
        </p:nvSpPr>
        <p:spPr>
          <a:xfrm>
            <a:off x="304799"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357954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914400"/>
            <a:chOff x="0" y="0"/>
            <a:chExt cx="9144001" cy="914400"/>
          </a:xfrm>
        </p:grpSpPr>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 y="179611"/>
              <a:ext cx="70866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a:t>
              </a:r>
              <a:r>
                <a:rPr lang="en-US" sz="2400" b="1" dirty="0" smtClean="0">
                  <a:solidFill>
                    <a:schemeClr val="bg1"/>
                  </a:solidFill>
                  <a:latin typeface="Arial Rounded MT Bold" pitchFamily="34" charset="0"/>
                </a:rPr>
                <a:t>CollegeSky.com      </a:t>
              </a:r>
              <a:r>
                <a:rPr lang="en-US" sz="2000" b="1" i="1" dirty="0" smtClean="0">
                  <a:solidFill>
                    <a:schemeClr val="bg1"/>
                  </a:solidFill>
                  <a:latin typeface="Times New Roman" pitchFamily="18" charset="0"/>
                  <a:cs typeface="Times New Roman" pitchFamily="18" charset="0"/>
                </a:rPr>
                <a:t>Foundation Interest in Partnerships</a:t>
              </a:r>
              <a:endParaRPr lang="en-US" sz="2000" b="1" dirty="0">
                <a:solidFill>
                  <a:schemeClr val="bg1"/>
                </a:solidFill>
                <a:latin typeface="Times New Roman" pitchFamily="18" charset="0"/>
                <a:cs typeface="Times New Roman" pitchFamily="18" charset="0"/>
              </a:endParaRPr>
            </a:p>
          </p:txBody>
        </p:sp>
      </p:grpSp>
      <p:sp>
        <p:nvSpPr>
          <p:cNvPr id="2" name="Rectangle 1"/>
          <p:cNvSpPr/>
          <p:nvPr/>
        </p:nvSpPr>
        <p:spPr>
          <a:xfrm>
            <a:off x="419100" y="1600200"/>
            <a:ext cx="8305800" cy="4893647"/>
          </a:xfrm>
          <a:prstGeom prst="rect">
            <a:avLst/>
          </a:prstGeom>
        </p:spPr>
        <p:txBody>
          <a:bodyPr wrap="square">
            <a:spAutoFit/>
          </a:bodyPr>
          <a:lstStyle/>
          <a:p>
            <a:r>
              <a:rPr lang="en-US" sz="2400" b="1" dirty="0"/>
              <a:t>This RFP is not intended for single </a:t>
            </a:r>
            <a:r>
              <a:rPr lang="en-US" sz="2400" b="1" dirty="0" smtClean="0"/>
              <a:t>institution/</a:t>
            </a:r>
            <a:r>
              <a:rPr lang="en-US" sz="2400" b="1" dirty="0" err="1" smtClean="0"/>
              <a:t>siloed</a:t>
            </a:r>
            <a:r>
              <a:rPr lang="en-US" sz="2400" b="1" dirty="0" smtClean="0"/>
              <a:t> approaches </a:t>
            </a:r>
            <a:r>
              <a:rPr lang="en-US" sz="2400" dirty="0"/>
              <a:t>to credentialing but is intended to </a:t>
            </a:r>
            <a:r>
              <a:rPr lang="en-US" sz="2400" u="sng" dirty="0"/>
              <a:t>support multi-sector public-private partnerships (with an identified lead organization) which are active in the development of certificate programs (including online), have well developed alliances among industry, community colleges and other educational providers, and technology service providers that may be activated easily in a design process</a:t>
            </a:r>
            <a:r>
              <a:rPr lang="en-US" sz="2400" dirty="0"/>
              <a:t>.  </a:t>
            </a:r>
            <a:endParaRPr lang="en-US" sz="2400" dirty="0" smtClean="0"/>
          </a:p>
          <a:p>
            <a:endParaRPr lang="en-US" sz="2400" dirty="0"/>
          </a:p>
          <a:p>
            <a:r>
              <a:rPr lang="en-US" sz="2400" dirty="0" smtClean="0"/>
              <a:t>We </a:t>
            </a:r>
            <a:r>
              <a:rPr lang="en-US" sz="2400" dirty="0"/>
              <a:t>are especially interested in industry/employer led efforts that are already demonstrating interest in scaling effort regionally (this includes municipalities, within states, across states) or nationally. </a:t>
            </a:r>
          </a:p>
        </p:txBody>
      </p:sp>
      <p:sp>
        <p:nvSpPr>
          <p:cNvPr id="12"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357954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1" cy="914400"/>
            <a:chOff x="0" y="0"/>
            <a:chExt cx="9144001" cy="914400"/>
          </a:xfrm>
        </p:grpSpPr>
        <p:cxnSp>
          <p:nvCxnSpPr>
            <p:cNvPr id="5" name="Straight Connector 4"/>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0500" y="179611"/>
              <a:ext cx="70866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Foundation: Types of Business Models </a:t>
              </a:r>
              <a:endParaRPr lang="en-US" sz="2000" b="1" dirty="0">
                <a:solidFill>
                  <a:schemeClr val="bg1"/>
                </a:solidFill>
                <a:latin typeface="Times New Roman" pitchFamily="18" charset="0"/>
                <a:cs typeface="Times New Roman" pitchFamily="18" charset="0"/>
              </a:endParaRPr>
            </a:p>
          </p:txBody>
        </p:sp>
      </p:grpSp>
      <p:sp>
        <p:nvSpPr>
          <p:cNvPr id="3" name="Rectangle 2"/>
          <p:cNvSpPr/>
          <p:nvPr/>
        </p:nvSpPr>
        <p:spPr>
          <a:xfrm>
            <a:off x="495300" y="1371600"/>
            <a:ext cx="8153400" cy="4708981"/>
          </a:xfrm>
          <a:prstGeom prst="rect">
            <a:avLst/>
          </a:prstGeom>
        </p:spPr>
        <p:txBody>
          <a:bodyPr wrap="square">
            <a:spAutoFit/>
          </a:bodyPr>
          <a:lstStyle/>
          <a:p>
            <a:pPr>
              <a:lnSpc>
                <a:spcPct val="150000"/>
              </a:lnSpc>
            </a:pPr>
            <a:r>
              <a:rPr lang="en-US" sz="2400" b="1" dirty="0"/>
              <a:t>Proposed business model designs may vary from</a:t>
            </a:r>
            <a:r>
              <a:rPr lang="en-US" sz="2400" dirty="0"/>
              <a:t>:</a:t>
            </a:r>
          </a:p>
          <a:p>
            <a:pPr marL="457200" indent="-457200"/>
            <a:r>
              <a:rPr lang="en-US" sz="2400" dirty="0"/>
              <a:t>•	a model where partners each focus on their unique/strategic core competencies and deliver one or more component(s) of the model and, collectively through the partnership, the learner and learning outcomes (including credentialing) are jointly shared through cloud-based services, </a:t>
            </a:r>
            <a:r>
              <a:rPr lang="en-US" sz="2400" dirty="0" smtClean="0"/>
              <a:t>to</a:t>
            </a:r>
          </a:p>
          <a:p>
            <a:pPr marL="457200" indent="-457200"/>
            <a:endParaRPr lang="en-US" sz="2400" dirty="0"/>
          </a:p>
          <a:p>
            <a:pPr marL="457200" indent="-457200"/>
            <a:r>
              <a:rPr lang="en-US" sz="2400" dirty="0"/>
              <a:t>•	a model where partners jointly develop the competencies and the content that are simultaneously delivered through cloud-based services, </a:t>
            </a:r>
            <a:r>
              <a:rPr lang="en-US" sz="2400" dirty="0" smtClean="0"/>
              <a:t>to</a:t>
            </a:r>
          </a:p>
          <a:p>
            <a:pPr marL="457200" indent="-457200"/>
            <a:endParaRPr lang="en-US" sz="2400" dirty="0"/>
          </a:p>
          <a:p>
            <a:pPr marL="457200" indent="-457200"/>
            <a:r>
              <a:rPr lang="en-US" sz="2400" dirty="0"/>
              <a:t>•	other innovative model design.</a:t>
            </a:r>
          </a:p>
        </p:txBody>
      </p:sp>
      <p:sp>
        <p:nvSpPr>
          <p:cNvPr id="10"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257783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0"/>
            <a:ext cx="8686800" cy="5609228"/>
          </a:xfrm>
          <a:prstGeom prst="rect">
            <a:avLst/>
          </a:prstGeom>
        </p:spPr>
        <p:txBody>
          <a:bodyPr wrap="square">
            <a:spAutoFit/>
          </a:bodyPr>
          <a:lstStyle/>
          <a:p>
            <a:r>
              <a:rPr lang="en-US" sz="2200" b="1" dirty="0"/>
              <a:t>The </a:t>
            </a:r>
            <a:r>
              <a:rPr lang="en-US" sz="2200" b="1" dirty="0" smtClean="0"/>
              <a:t>Opportunity </a:t>
            </a:r>
            <a:r>
              <a:rPr lang="en-US" sz="2200" dirty="0" smtClean="0"/>
              <a:t>includes </a:t>
            </a:r>
            <a:r>
              <a:rPr lang="en-US" sz="2200" b="1" dirty="0" smtClean="0"/>
              <a:t>shared</a:t>
            </a:r>
            <a:r>
              <a:rPr lang="en-US" sz="2200" b="1" dirty="0"/>
              <a:t>,</a:t>
            </a:r>
            <a:r>
              <a:rPr lang="en-US" sz="2200" dirty="0"/>
              <a:t> </a:t>
            </a:r>
            <a:r>
              <a:rPr lang="en-US" sz="2200" b="1" dirty="0"/>
              <a:t>common curricula</a:t>
            </a:r>
            <a:r>
              <a:rPr lang="en-US" sz="2200" dirty="0"/>
              <a:t> (built from collective understanding of industry needs and competency maps with laddered credentials) are </a:t>
            </a:r>
            <a:r>
              <a:rPr lang="en-US" sz="2200" b="1" dirty="0"/>
              <a:t>delivered as cloud-based services</a:t>
            </a:r>
            <a:r>
              <a:rPr lang="en-US" sz="2200" dirty="0"/>
              <a:t> alongside some basic student supports and </a:t>
            </a:r>
            <a:r>
              <a:rPr lang="en-US" sz="2200" b="1" dirty="0"/>
              <a:t>credentialed by colleges and employers</a:t>
            </a:r>
            <a:r>
              <a:rPr lang="en-US" sz="2200" dirty="0"/>
              <a:t> that embrace students experiencing a genuinely hybrid education. We propose that the strengths are that: </a:t>
            </a:r>
          </a:p>
          <a:p>
            <a:pPr lvl="0"/>
            <a:endParaRPr lang="en-US" sz="2000" dirty="0" smtClean="0"/>
          </a:p>
          <a:p>
            <a:pPr marL="457200" lvl="0" indent="-457200">
              <a:buFont typeface="+mj-lt"/>
              <a:buAutoNum type="arabicPeriod"/>
            </a:pPr>
            <a:r>
              <a:rPr lang="en-US" sz="2100" b="1" dirty="0" smtClean="0"/>
              <a:t>The </a:t>
            </a:r>
            <a:r>
              <a:rPr lang="en-US" sz="2100" b="1" dirty="0"/>
              <a:t>model scales</a:t>
            </a:r>
            <a:r>
              <a:rPr lang="en-US" sz="2100" b="1" dirty="0" smtClean="0"/>
              <a:t>,</a:t>
            </a:r>
          </a:p>
          <a:p>
            <a:pPr marL="228600" lvl="0" indent="-228600">
              <a:buFont typeface="+mj-lt"/>
              <a:buAutoNum type="arabicPeriod"/>
            </a:pPr>
            <a:endParaRPr lang="en-US" sz="800" b="1" dirty="0"/>
          </a:p>
          <a:p>
            <a:pPr marL="457200" lvl="0" indent="-457200">
              <a:buFont typeface="+mj-lt"/>
              <a:buAutoNum type="arabicPeriod"/>
            </a:pPr>
            <a:r>
              <a:rPr lang="en-US" sz="2100" b="1" dirty="0"/>
              <a:t>M</a:t>
            </a:r>
            <a:r>
              <a:rPr lang="en-US" sz="2100" b="1" dirty="0" smtClean="0"/>
              <a:t>eets </a:t>
            </a:r>
            <a:r>
              <a:rPr lang="en-US" sz="2100" b="1" dirty="0"/>
              <a:t>both labor market needs while ensuring longer-term learner mobility</a:t>
            </a:r>
            <a:r>
              <a:rPr lang="en-US" sz="2100" b="1" dirty="0" smtClean="0"/>
              <a:t>,</a:t>
            </a:r>
          </a:p>
          <a:p>
            <a:pPr marL="228600" lvl="0" indent="-228600">
              <a:buFont typeface="+mj-lt"/>
              <a:buAutoNum type="arabicPeriod"/>
            </a:pPr>
            <a:endParaRPr lang="en-US" sz="800" b="1" dirty="0"/>
          </a:p>
          <a:p>
            <a:pPr marL="457200" lvl="0" indent="-457200">
              <a:lnSpc>
                <a:spcPct val="150000"/>
              </a:lnSpc>
              <a:buFont typeface="+mj-lt"/>
              <a:buAutoNum type="arabicPeriod"/>
            </a:pPr>
            <a:r>
              <a:rPr lang="en-US" sz="2100" b="1" dirty="0"/>
              <a:t>E</a:t>
            </a:r>
            <a:r>
              <a:rPr lang="en-US" sz="2100" b="1" dirty="0" smtClean="0"/>
              <a:t>nables </a:t>
            </a:r>
            <a:r>
              <a:rPr lang="en-US" sz="2100" b="1" dirty="0"/>
              <a:t>delivery nationally of the highest quality education, and </a:t>
            </a:r>
            <a:endParaRPr lang="en-US" sz="2100" b="1" dirty="0" smtClean="0"/>
          </a:p>
          <a:p>
            <a:pPr marL="228600" lvl="0" indent="-228600">
              <a:lnSpc>
                <a:spcPct val="150000"/>
              </a:lnSpc>
              <a:buFont typeface="+mj-lt"/>
              <a:buAutoNum type="arabicPeriod"/>
            </a:pPr>
            <a:endParaRPr lang="en-US" sz="800" b="1" dirty="0" smtClean="0"/>
          </a:p>
          <a:p>
            <a:pPr marL="457200" lvl="0" indent="-457200">
              <a:buFont typeface="+mj-lt"/>
              <a:buAutoNum type="arabicPeriod"/>
            </a:pPr>
            <a:r>
              <a:rPr lang="en-US" sz="2100" b="1" dirty="0"/>
              <a:t>C</a:t>
            </a:r>
            <a:r>
              <a:rPr lang="en-US" sz="2100" b="1" dirty="0" smtClean="0"/>
              <a:t>ombines </a:t>
            </a:r>
            <a:r>
              <a:rPr lang="en-US" sz="2100" b="1" dirty="0"/>
              <a:t>online technology with the high-touch student supports available through education providers and employers where staff (faculty, advisers, mentors, etc.) know the students, their circumstances, the community, and local, regional labor market/economy. </a:t>
            </a:r>
          </a:p>
        </p:txBody>
      </p:sp>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 y="179611"/>
            <a:ext cx="68199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Four Key Foundation Deliverables </a:t>
            </a:r>
            <a:endParaRPr lang="en-US" sz="2000" b="1" dirty="0">
              <a:solidFill>
                <a:schemeClr val="bg1"/>
              </a:solidFill>
              <a:latin typeface="Times New Roman" pitchFamily="18" charset="0"/>
              <a:cs typeface="Times New Roman" pitchFamily="18" charset="0"/>
            </a:endParaRPr>
          </a:p>
        </p:txBody>
      </p:sp>
      <p:sp>
        <p:nvSpPr>
          <p:cNvPr id="11"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878309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914400"/>
            <a:chOff x="0" y="0"/>
            <a:chExt cx="9144001" cy="914400"/>
          </a:xfrm>
        </p:grpSpPr>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 y="179611"/>
              <a:ext cx="77343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Foundation Interest: Scaling &amp; Partners  </a:t>
              </a:r>
              <a:endParaRPr lang="en-US" sz="2000" b="1" dirty="0">
                <a:solidFill>
                  <a:schemeClr val="bg1"/>
                </a:solidFill>
                <a:latin typeface="Times New Roman" pitchFamily="18" charset="0"/>
                <a:cs typeface="Times New Roman" pitchFamily="18" charset="0"/>
              </a:endParaRPr>
            </a:p>
          </p:txBody>
        </p:sp>
      </p:grpSp>
      <p:sp>
        <p:nvSpPr>
          <p:cNvPr id="2" name="Rectangle 1"/>
          <p:cNvSpPr/>
          <p:nvPr/>
        </p:nvSpPr>
        <p:spPr>
          <a:xfrm>
            <a:off x="533400" y="1419285"/>
            <a:ext cx="8001000" cy="4524315"/>
          </a:xfrm>
          <a:prstGeom prst="rect">
            <a:avLst/>
          </a:prstGeom>
        </p:spPr>
        <p:txBody>
          <a:bodyPr wrap="square">
            <a:spAutoFit/>
          </a:bodyPr>
          <a:lstStyle/>
          <a:p>
            <a:r>
              <a:rPr lang="en-US" sz="2400" b="1" dirty="0"/>
              <a:t>Scale</a:t>
            </a:r>
            <a:r>
              <a:rPr lang="en-US" sz="2400" dirty="0"/>
              <a:t>.  This RFP favors applications that reflect partnerships between industry/employers, higher education institutions and service providers, either at the intrastate or interstate levels, such as multiple state systems agreeing on delivering shared occupational course development, articulation and adoption through use of technology, like cloud-based services, and ultimately resulting in joint and/or portable credentials. </a:t>
            </a:r>
            <a:endParaRPr lang="en-US" sz="2400" dirty="0" smtClean="0"/>
          </a:p>
          <a:p>
            <a:endParaRPr lang="en-US" sz="2400" dirty="0"/>
          </a:p>
          <a:p>
            <a:r>
              <a:rPr lang="en-US" sz="2400" b="1" dirty="0"/>
              <a:t>Partnerships</a:t>
            </a:r>
            <a:r>
              <a:rPr lang="en-US" sz="2400" dirty="0"/>
              <a:t>: We are interested in multi-sector, public-private partnerships where industry plays a strong leadership role (beyond traditional engagement) in defining competencies, developing learning content and delivering joint credentials. </a:t>
            </a:r>
          </a:p>
        </p:txBody>
      </p:sp>
      <p:sp>
        <p:nvSpPr>
          <p:cNvPr id="11"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2655411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1" cy="914400"/>
            <a:chOff x="0" y="0"/>
            <a:chExt cx="9144001" cy="914400"/>
          </a:xfrm>
        </p:grpSpPr>
        <p:cxnSp>
          <p:nvCxnSpPr>
            <p:cNvPr id="6" name="Straight Connector 5"/>
            <p:cNvCxnSpPr/>
            <p:nvPr/>
          </p:nvCxnSpPr>
          <p:spPr>
            <a:xfrm>
              <a:off x="0" y="866775"/>
              <a:ext cx="914400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66775"/>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14" y="0"/>
              <a:ext cx="5310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7277100" cy="86677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6700" y="179611"/>
              <a:ext cx="7277100" cy="461665"/>
            </a:xfrm>
            <a:prstGeom prst="rect">
              <a:avLst/>
            </a:prstGeom>
            <a:noFill/>
          </p:spPr>
          <p:txBody>
            <a:bodyPr wrap="square" rtlCol="0">
              <a:spAutoFit/>
            </a:bodyPr>
            <a:lstStyle/>
            <a:p>
              <a:r>
                <a:rPr lang="en-US" sz="2400" dirty="0" smtClean="0">
                  <a:solidFill>
                    <a:schemeClr val="bg1"/>
                  </a:solidFill>
                  <a:latin typeface="Arial Rounded MT Bold" pitchFamily="34" charset="0"/>
                </a:rPr>
                <a:t> CollegeSky.com </a:t>
              </a:r>
              <a:r>
                <a:rPr lang="en-US" sz="2000" b="1" i="1" dirty="0" smtClean="0">
                  <a:solidFill>
                    <a:schemeClr val="bg1"/>
                  </a:solidFill>
                  <a:latin typeface="Times New Roman" pitchFamily="18" charset="0"/>
                  <a:cs typeface="Times New Roman" pitchFamily="18" charset="0"/>
                </a:rPr>
                <a:t>Foundation Interest: Cost / Competency </a:t>
              </a:r>
              <a:endParaRPr lang="en-US" sz="2000" b="1" dirty="0">
                <a:solidFill>
                  <a:schemeClr val="bg1"/>
                </a:solidFill>
                <a:latin typeface="Times New Roman" pitchFamily="18" charset="0"/>
                <a:cs typeface="Times New Roman" pitchFamily="18" charset="0"/>
              </a:endParaRPr>
            </a:p>
          </p:txBody>
        </p:sp>
      </p:grpSp>
      <p:sp>
        <p:nvSpPr>
          <p:cNvPr id="2" name="Rectangle 1"/>
          <p:cNvSpPr/>
          <p:nvPr/>
        </p:nvSpPr>
        <p:spPr>
          <a:xfrm>
            <a:off x="685800" y="1230154"/>
            <a:ext cx="7848600" cy="5170646"/>
          </a:xfrm>
          <a:prstGeom prst="rect">
            <a:avLst/>
          </a:prstGeom>
        </p:spPr>
        <p:txBody>
          <a:bodyPr wrap="square">
            <a:spAutoFit/>
          </a:bodyPr>
          <a:lstStyle/>
          <a:p>
            <a:r>
              <a:rPr lang="en-US" sz="2200" b="1" dirty="0"/>
              <a:t>Costs and Completion</a:t>
            </a:r>
            <a:r>
              <a:rPr lang="en-US" sz="2200" dirty="0"/>
              <a:t>. We are interested in models that mitigate increasing cost to the student, support timely and high rates of completion, and improve employment outcomes for low-income learners</a:t>
            </a:r>
            <a:r>
              <a:rPr lang="en-US" sz="2200" dirty="0" smtClean="0"/>
              <a:t>.</a:t>
            </a:r>
          </a:p>
          <a:p>
            <a:endParaRPr lang="en-US" sz="2200" dirty="0"/>
          </a:p>
          <a:p>
            <a:r>
              <a:rPr lang="en-US" sz="2200" b="1" dirty="0"/>
              <a:t>Competency-based education</a:t>
            </a:r>
            <a:r>
              <a:rPr lang="en-US" sz="2200" dirty="0"/>
              <a:t>. With clarity on the competencies or learning outcomes that matter for any given subject and/or skill area—and the right assessments, interventions,  and measurement rubrics to determine a learner’s understanding and ability to apply such competencies—colleges and universities may provide learners with experiences of increased value while reducing the cost of postsecondary education. We hope to see models that creatively employ competency-based approaches that result in clear and shared competency maps providing the foundation for joint credentials. </a:t>
            </a:r>
          </a:p>
        </p:txBody>
      </p:sp>
      <p:sp>
        <p:nvSpPr>
          <p:cNvPr id="11" name="TextBox 3"/>
          <p:cNvSpPr txBox="1"/>
          <p:nvPr/>
        </p:nvSpPr>
        <p:spPr>
          <a:xfrm>
            <a:off x="342900" y="140999"/>
            <a:ext cx="2400300" cy="584775"/>
          </a:xfrm>
          <a:prstGeom prst="rect">
            <a:avLst/>
          </a:prstGeom>
          <a:solidFill>
            <a:schemeClr val="tx2">
              <a:lumMod val="75000"/>
            </a:schemeClr>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bg1"/>
                </a:solidFill>
                <a:latin typeface="Aharoni" panose="02010803020104030203" pitchFamily="2" charset="-79"/>
                <a:cs typeface="Aharoni" panose="02010803020104030203" pitchFamily="2" charset="-79"/>
              </a:rPr>
              <a:t>College</a:t>
            </a:r>
            <a:r>
              <a:rPr lang="en-US" sz="3200" dirty="0" smtClean="0">
                <a:solidFill>
                  <a:schemeClr val="bg1"/>
                </a:solidFill>
              </a:rPr>
              <a:t>SKY </a:t>
            </a:r>
            <a:endParaRPr lang="en-US" sz="3200" dirty="0">
              <a:solidFill>
                <a:schemeClr val="bg1"/>
              </a:solidFill>
            </a:endParaRPr>
          </a:p>
        </p:txBody>
      </p:sp>
    </p:spTree>
    <p:extLst>
      <p:ext uri="{BB962C8B-B14F-4D97-AF65-F5344CB8AC3E}">
        <p14:creationId xmlns:p14="http://schemas.microsoft.com/office/powerpoint/2010/main" val="315894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1501</Words>
  <Application>Microsoft Office PowerPoint</Application>
  <PresentationFormat>On-screen Show (4:3)</PresentationFormat>
  <Paragraphs>162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dc:creator>
  <cp:lastModifiedBy>Gordon</cp:lastModifiedBy>
  <cp:revision>59</cp:revision>
  <dcterms:created xsi:type="dcterms:W3CDTF">2013-09-07T08:12:01Z</dcterms:created>
  <dcterms:modified xsi:type="dcterms:W3CDTF">2013-10-29T16:39:59Z</dcterms:modified>
</cp:coreProperties>
</file>